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138" r:id="rId9"/>
    <p:sldId id="587" r:id="rId10"/>
    <p:sldId id="588" r:id="rId11"/>
    <p:sldId id="553" r:id="rId12"/>
    <p:sldId id="799" r:id="rId13"/>
    <p:sldId id="800" r:id="rId14"/>
    <p:sldId id="801" r:id="rId15"/>
    <p:sldId id="1139" r:id="rId16"/>
    <p:sldId id="735"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58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72487" autoAdjust="0"/>
  </p:normalViewPr>
  <p:slideViewPr>
    <p:cSldViewPr snapToGrid="0" snapToObjects="1">
      <p:cViewPr varScale="1">
        <p:scale>
          <a:sx n="59" d="100"/>
          <a:sy n="59" d="100"/>
        </p:scale>
        <p:origin x="2270" y="43"/>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1133"/>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400" b="1"/>
            <a:t>Qual dos seguintes tratados é um tratado global com disposições especializadas em matéria de assistência mútua relacionadas com provas sob a forma eletrónica?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pt-PT" b="1"/>
            <a:t>a) Convenção sobre Assistência Mútua em Matéria Penal entre os Estados-Membros da União Europeia</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pt-PT" b="1"/>
            <a:t>b) Convenção das Nações Unidas contra a Criminalidade Organizada Transnacional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pt-PT" b="1">
              <a:solidFill>
                <a:schemeClr val="tx1"/>
              </a:solidFill>
            </a:rPr>
            <a:t>c) Convenção sobre o Cibercrime do Conselho da Europa (Convenção de Budapeste)</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pt-PT" b="1"/>
            <a:t>d) Convenção sobre Cibersegurança e Proteção de Dados da União Africana (Convenção de Malabo)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400" b="1"/>
            <a:t>Qual dos seguintes tratados é um tratado global com disposições especializadas em matéria de assistência mútua relacionadas com provas sob a forma eletrónica?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pt-PT" b="1"/>
            <a:t>a) Convenção sobre Assistência Mútua em Matéria Penal entre os Estados-Membros da União Europeia</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pt-PT" b="1"/>
            <a:t>b) Convenção das Nações Unidas contra a Criminalidade Organizada Transnacional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pt-PT" b="1">
              <a:solidFill>
                <a:srgbClr val="FF0000"/>
              </a:solidFill>
            </a:rPr>
            <a:t>c) Convenção sobre o Cibercrime do Conselho da Europa (Convenção de Budapeste)</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pt-PT" b="1"/>
            <a:t>d) Convenção sobre Cibersegurança e Proteção de Dados da União Africana (Convenção de Malabo)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pt-PT" sz="3400" b="1" kern="1200"/>
            <a:t>Qual dos seguintes tratados é um tratado global com disposições especializadas em matéria de assistência mútua relacionadas com provas sob a forma eletrónica?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a) Convenção sobre Assistência Mútua em Matéria Penal entre os Estados-Membros da União Europeia</a:t>
          </a: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b) Convenção das Nações Unidas contra a Criminalidade Organizada Transnacional</a:t>
          </a:r>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solidFill>
                <a:schemeClr val="tx1"/>
              </a:solidFill>
            </a:rPr>
            <a:t>c) Convenção sobre o Cibercrime do Conselho da Europa (Convenção de Budapeste)</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d) Convenção sobre Cibersegurança e Proteção de Dados da União Africana (Convenção de Malabo)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pt-PT" sz="3400" b="1" kern="1200"/>
            <a:t>Qual dos seguintes tratados é um tratado global com disposições especializadas em matéria de assistência mútua relacionadas com provas sob a forma eletrónica?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a) Convenção sobre Assistência Mútua em Matéria Penal entre os Estados-Membros da União Europeia</a:t>
          </a: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b) Convenção das Nações Unidas contra a Criminalidade Organizada Transnacional</a:t>
          </a:r>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solidFill>
                <a:srgbClr val="FF0000"/>
              </a:solidFill>
            </a:rPr>
            <a:t>c) Convenção sobre o Cibercrime do Conselho da Europa (Convenção de Budapeste)</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pt-PT" sz="2300" b="1" kern="1200"/>
            <a:t>d) Convenção sobre Cibersegurança e Proteção de Dados da União Africana (Convenção de Malabo)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 sessão será dividida em 5 partes.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primeira parte da sessão fornecerá uma atualização sobre o cibercrime e as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segunda parte da sessão analisará as abordagens da cooperação internacional formal.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terceira parte da sessão apresentará uma perspetiva geral sobre a Convenção de Budapeste.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quarta parte da sessão apresentará uma perspetiva geral sobre o Segundo Protocolo Adicional.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quinta parte da sessão resumirá os objetivos da sessão</a:t>
            </a:r>
            <a:r>
              <a:rPr lang="en-GB" sz="1200"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85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apresenta os três pilares da Convenção de Budapeste, nomeadamente o direito substantivo, o direito processual e a cooperação internacional. O pilar destacado enumera os diferentes instrumentos processuais que devem ser incorporados no direito interno. Tal inclui: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Preservação expedita de dados informáticos armazenados (artigo 16.º)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Preservação expedita e divulgação parcial de dados de tráfego (artigo 17.º)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Injunção (artigo 18.º)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Busca e apreensão de dados informáticos (artigo 19.º)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Recolha em tempo real de dados relativos ao tráfego (artigo 20.º)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Interceção de dados relativos ao conteúdo (artigo 21.º)</a:t>
            </a: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val="2666315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apresenta os três pilares da Convenção de Budapeste, nomeadamente o direito substantivo, o direito processual e a cooperação internacional. O pilar destacado enumera as diferentes disposições em matéria de cooperação internacional da Convenção de Budapeste. Estas incluem as seguintes disposições: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Princípios gerais relativos à cooperação internacional (artigo 23.º)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Extradição (artigo 24.º)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Princípios gerais relativos à assistência mútua (artigo 25.º)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Informação espontânea (artigo 26.º)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Procedimentos relativos a pedidos de assistência mútua em caso de inexistência de acordos internacionais aplicáveis (artigo 27.º)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Confidencialidade e limitação de utilização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Preservação expedita de dados informáticos armazenados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Divulgação expedita dos dados de tráfego preservados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Assistência mútua relativa ao acesso a dados informáticos armazenados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Acesso transfronteiriço aos dados informáticos armazenados, mediante consentimento ou quando sejam acessíveis ao público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Assistência mútua relativa à recolha em tempo real de dados relativos ao tráfego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Assistência mútua relativa à interceção de dados de conteúdo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a:effectLst/>
                <a:latin typeface="Calibri" panose="020F0502020204030204" pitchFamily="34" charset="0"/>
                <a:ea typeface="Calibri" panose="020F0502020204030204" pitchFamily="34" charset="0"/>
                <a:cs typeface="Times New Roman" panose="02020603050405020304" pitchFamily="18" charset="0"/>
              </a:rPr>
              <a:t>Rede 24/7 </a:t>
            </a:r>
            <a:endParaRPr lang="en-GB" sz="1200" kern="1200" dirty="0">
              <a:solidFill>
                <a:schemeClr val="tx1"/>
              </a:solidFill>
              <a:latin typeface="+mn-lt"/>
              <a:ea typeface="MS PGothic" pitchFamily="34" charset="-128"/>
              <a:cs typeface="ＭＳ Ｐゴシック" charset="0"/>
            </a:endParaRPr>
          </a:p>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val="334794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 primeira parte apresenta uma perspetiva geral sobre as abordagens à cooperação internacional formal</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653624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enumera diferentes mecanismos mundiais que permitem a cooperação internacional em diferentes domínios. O formador pode percorrer a lista e explicar que cada um será explicado em pormenor nos slides seguintes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2789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das Nações Unidas contra a Criminalidade Organizada Transnacional (UNTOC)</a:t>
            </a:r>
            <a:r>
              <a:rPr lang="pt-PT" sz="1800" dirty="0">
                <a:effectLst/>
                <a:latin typeface="Calibri" panose="020F0502020204030204" pitchFamily="34" charset="0"/>
                <a:ea typeface="Calibri" panose="020F0502020204030204" pitchFamily="34" charset="0"/>
                <a:cs typeface="Times New Roman" panose="02020603050405020304" pitchFamily="18" charset="0"/>
              </a:rPr>
              <a:t> foi adotada pela Resolução 55/25 da Assembleia Geral das Nações Unidas, de 15 de novembro de 2000, como o principal instrumento internacional na luta contra a criminalidade organizada transnacional. A Convenção entrou em vigor em 29 de setembro de 2003.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Convenção é ainda complementada por três Protocolos, que visam domínios específicos e manifestações de criminalidade organizada, nomeadamente: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aren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Protocolo contra a Criminalidade Organizada Transnacional relativo à Prevenção, à Repressão e à Punição do Tráfico de Pessoas, em especial de Mulheres e Crianças;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aren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Protocolo contra o Tráfico Ilícito de Migrantes por Via Terrestre, Marítima e Aérea;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aren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Protocolo contra o Fabrico e o Tráfico Ilícitos de Armas de Fogo, suas Partes, Componentes e Munições</a:t>
            </a:r>
            <a:r>
              <a:rPr lang="en-US" dirty="0"/>
              <a:t>. </a:t>
            </a:r>
          </a:p>
          <a:p>
            <a:pPr marL="0" indent="0">
              <a:buNone/>
            </a:pPr>
            <a:endParaRPr lang="en-US" dirty="0"/>
          </a:p>
          <a:p>
            <a:pPr marL="0" indent="0">
              <a:buNone/>
            </a:pPr>
            <a:r>
              <a:rPr lang="pt-PT" noProof="0" dirty="0"/>
              <a:t>Os países têm de se tornar Partes da Convenção antes de se poderem tornar Partes de qualquer dos protocolos.</a:t>
            </a:r>
          </a:p>
          <a:p>
            <a:pPr marL="0" indent="0">
              <a:buNone/>
            </a:pPr>
            <a:endParaRPr lang="pt-PT" noProof="0" dirty="0"/>
          </a:p>
          <a:p>
            <a:pPr marL="0" indent="0">
              <a:buNone/>
            </a:pPr>
            <a:r>
              <a:rPr lang="pt-PT" noProof="0" dirty="0"/>
              <a:t>O formador deve salientar que a UNTOC não dispõe de quaisquer disposições ESPECÍFICAS relativas à cooperação internacional relacionadas com o cibercrime ou a partilha de provas sob a forma eletrónica.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026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das Nações Unidas contra a Criminalidade Organizada Transnacional (UNTOC) </a:t>
            </a:r>
            <a:r>
              <a:rPr lang="pt-PT" sz="1800" dirty="0">
                <a:effectLst/>
                <a:latin typeface="Calibri" panose="020F0502020204030204" pitchFamily="34" charset="0"/>
                <a:ea typeface="Calibri" panose="020F0502020204030204" pitchFamily="34" charset="0"/>
                <a:cs typeface="Times New Roman" panose="02020603050405020304" pitchFamily="18" charset="0"/>
              </a:rPr>
              <a:t>abrange um âmbito limitado de infrações, nomeadamente a participação num grupo de criminalidade organizada, o branqueamento de produtos do crime, a corrupção e a obstrução à justiça.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Prevê o exercício de determinados poderes processuais em relação às infrações abrangidas pela Convenção de Budapeste, incluindo disposições em matéria de ação penal, sentença e sanções, confisco e apreensão e alienação de produtos do crime.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Mais importante ainda é o facto de a UNTOC prever uma série de disposições relacionadas com a assistência mútua, que poderão, em teoria, ser exercidas em relação à assistência mútua no que diz respeito à partilha de provas sob a forma eletrónica. No entanto, a UNTOC não contém quaisquer disposições específicas necessárias para a obtenção de provas sob a forma eletrónica, nem as disposições em matéria de assistência mútua da UNTOC são aplicáveis a todas as infrações que envolvam provas sob a forma eletrónica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13834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das Nações Unidas contra a Corrupção (UNCAC)</a:t>
            </a:r>
            <a:r>
              <a:rPr lang="pt-PT" sz="1800" dirty="0">
                <a:effectLst/>
                <a:latin typeface="Calibri" panose="020F0502020204030204" pitchFamily="34" charset="0"/>
                <a:ea typeface="Calibri" panose="020F0502020204030204" pitchFamily="34" charset="0"/>
                <a:cs typeface="Times New Roman" panose="02020603050405020304" pitchFamily="18" charset="0"/>
              </a:rPr>
              <a:t> é o único instrumento universal de luta contra a corrupção juridicamente vinculativo. A UNCAC tem uma abordagem de grande alcance e o caráter obrigatório de muitas das suas disposições torna-a um instrumento único para desenvolver uma resposta abrangente a um problema global. A grande maioria dos Estados-Membros das Nações Unidas é parte na Convenção. O texto da Convenção das Nações Unidas contra a Corrupção foi negociado ao longo de sete sessões do Comité especial responsável pela negociação da Convenção contra a Corrupção, que decorreram entre 21 de janeiro de 2002 e 1 de outubro de 2003.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UNCAC conta atualmente com 140 signatários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17834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das Nações Unidas contra a Corrupção (UNCAC)</a:t>
            </a:r>
            <a:r>
              <a:rPr lang="pt-PT" sz="1800" dirty="0">
                <a:effectLst/>
                <a:latin typeface="Calibri" panose="020F0502020204030204" pitchFamily="34" charset="0"/>
                <a:ea typeface="Calibri" panose="020F0502020204030204" pitchFamily="34" charset="0"/>
                <a:cs typeface="Times New Roman" panose="02020603050405020304" pitchFamily="18" charset="0"/>
              </a:rPr>
              <a:t> abrange cinco domínios principais: medidas preventivas, criminalização e aplicação da lei, cooperação internacional, recuperação de bens e assistência técnica e partilha de informação. A Convenção abrange muitas formas diferentes de corrupção, como o suborno, o tráfico de influências, o abuso de funções e vários atos de corrupção no setor privado. Este slide identifica as disposições específicas.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sublinhar que as infrações ao abrigo da UNCAC não são cibercrimes, não existindo poderes processuais especializados que permitam a recolha de provas sob a forma eletrónica e que não existem disposições de cooperação internacional especializadas que permitam a partilha de provas sob a forma eletrónica com outros países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352207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Europeia sobre Assistência Mútua em Matéria Penal </a:t>
            </a:r>
            <a:r>
              <a:rPr lang="pt-PT" sz="1800" dirty="0">
                <a:effectLst/>
                <a:latin typeface="Calibri" panose="020F0502020204030204" pitchFamily="34" charset="0"/>
                <a:ea typeface="Calibri" panose="020F0502020204030204" pitchFamily="34" charset="0"/>
                <a:cs typeface="Times New Roman" panose="02020603050405020304" pitchFamily="18" charset="0"/>
              </a:rPr>
              <a:t>é um instrumento do Conselho da Europa que foi assinado em 1959 e entrou em vigor em 1962. Foi assinado por 50 Estados-Membros do Conselho da Europa, em conjunto com o Chile, Israel e a Coreia do Sul.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Ao abrigo desta Convenção, as Partes acordam em prestar a assistência mútua mais ampla possível entre si com vista à recolha de provas, à audição de testemunhas, peritos e pessoas objeto de ação judicial, etc. A Convenção estabelece regras para a execução de cartas rogatórias pelas autoridades de uma Parte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Parte</a:t>
            </a:r>
            <a:r>
              <a:rPr lang="pt-PT" sz="1800" dirty="0">
                <a:effectLst/>
                <a:latin typeface="Calibri" panose="020F0502020204030204" pitchFamily="34" charset="0"/>
                <a:ea typeface="Calibri" panose="020F0502020204030204" pitchFamily="34" charset="0"/>
                <a:cs typeface="Times New Roman" panose="02020603050405020304" pitchFamily="18" charset="0"/>
              </a:rPr>
              <a:t> requerida”) que visam obter elementos de prova (audição de testemunhas, peritos e pessoas objeto de ação judicial, citação ou notificação de sentenças) ou comunicar os elementos de prova (registos ou documentos) no âmbito de processos penais instaurados pelas autoridades judiciárias de outra Parte (“</a:t>
            </a:r>
            <a:r>
              <a:rPr lang="pt-PT" sz="1800" dirty="0" err="1">
                <a:effectLst/>
                <a:latin typeface="Calibri" panose="020F0502020204030204" pitchFamily="34" charset="0"/>
                <a:ea typeface="Calibri" panose="020F0502020204030204" pitchFamily="34" charset="0"/>
                <a:cs typeface="Times New Roman" panose="02020603050405020304" pitchFamily="18" charset="0"/>
              </a:rPr>
              <a:t>Parte</a:t>
            </a:r>
            <a:r>
              <a:rPr lang="pt-PT" sz="1800" dirty="0">
                <a:effectLst/>
                <a:latin typeface="Calibri" panose="020F0502020204030204" pitchFamily="34" charset="0"/>
                <a:ea typeface="Calibri" panose="020F0502020204030204" pitchFamily="34" charset="0"/>
                <a:cs typeface="Times New Roman" panose="02020603050405020304" pitchFamily="18" charset="0"/>
              </a:rPr>
              <a:t> requerente”). A Convenção especifica igualmente os requisitos que os pedidos de assistência mútua e as cartas rogatórias têm de cumprir (autoridades responsáveis pela transmissão, línguas, recusa de assistência mútua).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42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A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Convenção Europeia sobre Assistência Mútua em Matéria Penal</a:t>
            </a:r>
            <a:r>
              <a:rPr lang="pt-PT" sz="1800" dirty="0">
                <a:effectLst/>
                <a:latin typeface="Calibri" panose="020F0502020204030204" pitchFamily="34" charset="0"/>
                <a:ea typeface="Calibri" panose="020F0502020204030204" pitchFamily="34" charset="0"/>
                <a:cs typeface="Times New Roman" panose="02020603050405020304" pitchFamily="18" charset="0"/>
              </a:rPr>
              <a:t> contém disposições gerais que permitem a assistência mútua. O formador pode utilizar este slide para demonstrar que a Convenção carece de disposições especializadas em matéria de assistência mútua que seriam necessárias no que diz respeito às provas sob a forma eletrónica, em especial a preservação expedita de dados informáticos armazenados, a divulgação de dados de tráfego, a assistência mútua em matéria de acesso a dados armazenados, o acesso transfronteiras com consentimento, a assistência mútua relativa à recolha em tempo real de dados relativos ao tráfego e a assistência mútua em matéria de interceção de dados de conteúdos</a:t>
            </a:r>
            <a:r>
              <a:rPr lang="en-US" b="0" dirty="0"/>
              <a:t>. </a:t>
            </a:r>
            <a:endParaRPr lang="en-PK"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99958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os objetivos desta sessão. Sublinha o que os participantes devem esperar aprender com os slides, podendo ainda informá-los de que regressarão a este slide no final da sessão para avaliar se os objetivos foram alcançados</a:t>
            </a:r>
            <a:r>
              <a:rPr lang="en-GB" sz="1200" dirty="0"/>
              <a:t>. </a:t>
            </a:r>
          </a:p>
          <a:p>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enumera alguns mecanismos regionais que permitem a cooperação regional em matéria penal</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87746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enumera alguns mecanismos regionais que permitem a cooperação regional em matéria penal</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413952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enumera alguns mecanismos regionais que permitem a cooperação regional em matéria penal</a:t>
            </a:r>
            <a:r>
              <a:rPr lang="en-US" dirty="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85523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c) Convenção sobre o Cibercrime do Conselho da Europa (Convenção de Budapeste)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592538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c) Convenção sobre o Cibercrime do Conselho da Europa (Convenção de Budapeste)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844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repete os objetivos desta sessão. O formador pode rever estes objetivos para garantir que estes aspetos foram abrangidos pelo presente módulo</a:t>
            </a:r>
            <a:r>
              <a:rPr lang="en-GB" sz="1200"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72904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Esta primeira parte fornecerá uma atualização sobre o cibercrime e as provas sob forma eletrónica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solicitar aos participantes que expliquem como definiriam cibercrime. Para incentivar a discussão, o formador pode começar por dar exemplos mais claros de cibercrime, como o acesso a um computador sem autorização, a interferência com dados e sistemas informáticos, etc. O formador pode então dar exemplos de infrações de crimes </a:t>
            </a:r>
            <a:r>
              <a:rPr lang="pt-PT" sz="1800" i="1" dirty="0">
                <a:effectLst/>
                <a:latin typeface="Calibri" panose="020F0502020204030204" pitchFamily="34" charset="0"/>
                <a:ea typeface="Calibri" panose="020F0502020204030204" pitchFamily="34" charset="0"/>
                <a:cs typeface="Times New Roman" panose="02020603050405020304" pitchFamily="18" charset="0"/>
              </a:rPr>
              <a:t>tradicionais</a:t>
            </a:r>
            <a:r>
              <a:rPr lang="pt-PT" sz="1800" dirty="0">
                <a:effectLst/>
                <a:latin typeface="Calibri" panose="020F0502020204030204" pitchFamily="34" charset="0"/>
                <a:ea typeface="Calibri" panose="020F0502020204030204" pitchFamily="34" charset="0"/>
                <a:cs typeface="Times New Roman" panose="02020603050405020304" pitchFamily="18" charset="0"/>
              </a:rPr>
              <a:t> que envolvam a utilização de um sistema informático (por exemplo, um homicídio coordenado através da utilização de um telemóvel) e perguntar se se enquadram no âmbito de um cibercrime</a:t>
            </a:r>
            <a:r>
              <a:rPr lang="en-US" i="0"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lado esquerdo do slide mostra o que NÃO É um cibercrime. O formador deve salientar que, pelo simples facto de um crime ser cometido através de um sistema informático ou envolver provas sob a forma eletrónica, não o torna um cibercrime.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lado direito do slide explica por que razão todas as condutas deste tipo, cometidas através de um sistema informático ou que envolvam provas sob a forma eletrónica, não devem ser consideradas um cibercrime – uma vez que, se fosse adotada uma interpretação tão lata – a maioria das infrações seria um cibercrime. Tal deve-se ao facto de quase todos os crimes envolverem quer a utilização de um computador quer a utilização de provas eletrónica de uma forma ou outra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lado esquerdo do slide mostra o que É um cibercrime. Tal inclui: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Infrações relativas à confidencialidade, integridade e disponibilidade de sistemas informáticos e dados informáticos. Abrange as infrações de acesso ilícito, interceção ilícita, interferência nos dados, interferência no sistema e uso abusivo de dispositivos.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b) Infrações informáticas. Abrange as infrações de burla e fraude informática.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c) Infrações relativas ao conteúdo. Abrange a infração de pornografia infantil.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 Infrações relacionadas com direitos de autor e direitos conexos. Abrange a infração de violação dos direitos de autor.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lado direito do slide explica por que motivo a Convenção de Budapeste – a título de exceção – criminalizou a pornografia infantil e a violação dos direitos de autor, não obstante estas mesmas condutas serem criminalizadas se for cometidas offline. O formador deve utilizar esta informação para explicar que estas duas infrações constituem exceções e não devem servir de base para criminalizar todas as condutas tradicionais praticadas através de um sistema informático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fornece informação sobre o número total de partes na Convenção de Budapeste (65), bem como sobre os países que assinaram a Convenção de Budapeste mas ainda não a ratificaram (3) e, por último, sobre os países que foram convidados a aderir (9). O formador deve sublinhar que 153 países de todo o mundo, incluindo países que não são partes, que não assinaram a Convenção de Budapeste ou foram convidados a aderir, utilizaram a Convenção de Budapeste como orientação para a sua legislação interna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797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diferentes países que ratificaram a Convenção de Budapeste, que a assinaram, que foram convidados a aderir e países que a utilizaram como orientação para o desenvolvimento da legislação nacional. O formador pode utilizar este slide para demonstrar que a Convenção de Budapeste é verdadeiramente um tratado global</a:t>
            </a:r>
            <a:r>
              <a:rPr lang="en-US" dirty="0"/>
              <a:t>. </a:t>
            </a:r>
            <a:endParaRPr lang="en-PK"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889865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apresenta os três pilares da Convenção de Budapeste, nomeadamente o direito substantivo, o direito processual e a cooperação internacional. O pilar destacado enumera as diferentes condutas que são criminalizadas ao abrigo da Convenção de Budapeste. Tal inclui:</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Acesso ilícito (artigo 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Interceção ilícita (artigo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Interferência nos dados (artigo 4.°)</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Interferência no sistema (artigo 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Uso abusivo de dispositivos (artigo 6.°)</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Falsidade informática (artigo 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Burla informática (artigo 8.°)</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Pornografia infantil (artigo 9.º)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Violação dos direitos de autor (artigo 10.º)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Tentativa e cumplicidade (artigo 11.º)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Responsabilidade de pessoas coletivas (artigo 12.º)</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val="159090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9/20/2021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9/20/2021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9/20/2021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9/20/2021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9/20/2021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9/20/2021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9/20/2021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9/20/2021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9/20/2021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9/20/2021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9/20/2021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9/20/2021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626631"/>
            <a:ext cx="8750206" cy="3662541"/>
          </a:xfrm>
          <a:prstGeom prst="rect">
            <a:avLst/>
          </a:prstGeom>
          <a:ln>
            <a:noFill/>
          </a:ln>
        </p:spPr>
        <p:txBody>
          <a:bodyPr wrap="square">
            <a:spAutoFit/>
          </a:bodyPr>
          <a:lstStyle/>
          <a:p>
            <a:pPr algn="ctr"/>
            <a:r>
              <a:rPr lang="pt-PT" sz="3600" b="1" i="1">
                <a:solidFill>
                  <a:schemeClr val="tx2"/>
                </a:solidFill>
              </a:rPr>
              <a:t>Curso Judiciário Especializado sobre Cooperação Internacional</a:t>
            </a:r>
          </a:p>
          <a:p>
            <a:pPr marL="0" indent="0" algn="ctr">
              <a:buFont typeface="Arial" charset="0"/>
              <a:buNone/>
              <a:defRPr/>
            </a:pPr>
            <a:r>
              <a:rPr lang="pt-PT" b="1"/>
              <a:t> </a:t>
            </a:r>
          </a:p>
          <a:p>
            <a:pPr marL="0" indent="0" algn="ctr">
              <a:buFont typeface="Arial" charset="0"/>
              <a:buNone/>
              <a:defRPr/>
            </a:pPr>
            <a:r>
              <a:rPr lang="pt-PT" sz="3200" b="1">
                <a:solidFill>
                  <a:schemeClr val="tx2"/>
                </a:solidFill>
              </a:rPr>
              <a:t>Sessão 1.3</a:t>
            </a:r>
          </a:p>
          <a:p>
            <a:pPr marL="0" indent="0" algn="ctr">
              <a:buFont typeface="Arial" charset="0"/>
              <a:buNone/>
              <a:defRPr/>
            </a:pPr>
            <a:r>
              <a:rPr lang="pt-PT" sz="3200" b="1">
                <a:solidFill>
                  <a:schemeClr val="tx2"/>
                </a:solidFill>
              </a:rPr>
              <a:t>Síntese das bases jurídicas para a cooperação internacional em matéria de cibercrime e provas sob a forma eletrónica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pt-PT" sz="2800" b="1">
                <a:solidFill>
                  <a:schemeClr val="tx2"/>
                </a:solidFill>
              </a:rPr>
              <a:t>- versão online -</a:t>
            </a:r>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 Convenção de Budapeste sobre Cibercrime do Conselho da Europa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81218"/>
            <a:ext cx="4572000" cy="5693866"/>
          </a:xfrm>
          <a:prstGeom prst="rect">
            <a:avLst/>
          </a:prstGeom>
        </p:spPr>
        <p:txBody>
          <a:bodyPr>
            <a:spAutoFit/>
          </a:bodyPr>
          <a:lstStyle/>
          <a:p>
            <a:pPr marL="342900" indent="-342900">
              <a:buFont typeface="Wingdings" pitchFamily="2" charset="2"/>
              <a:buChar char="ü"/>
              <a:defRPr/>
            </a:pPr>
            <a:r>
              <a:rPr lang="pt-PT" sz="2000" b="1" dirty="0"/>
              <a:t>Aberto à assinatura em 23 de novembro de 2001, em Budapeste</a:t>
            </a:r>
          </a:p>
          <a:p>
            <a:pPr marL="342900" indent="-342900">
              <a:buFont typeface="Wingdings" pitchFamily="2" charset="2"/>
              <a:buChar char="ü"/>
              <a:defRPr/>
            </a:pPr>
            <a:r>
              <a:rPr lang="pt-PT" sz="2000" b="1" dirty="0"/>
              <a:t>Acompanhado pelo Comité da Convenção sobre o Cibercrime (T-CY) </a:t>
            </a:r>
          </a:p>
          <a:p>
            <a:pPr marL="342900" indent="-342900">
              <a:buFont typeface="Wingdings" pitchFamily="2" charset="2"/>
              <a:buChar char="ü"/>
              <a:defRPr/>
            </a:pPr>
            <a:r>
              <a:rPr lang="pt-PT" sz="2000" b="1" dirty="0"/>
              <a:t>Aberto à adesão de qualquer Estado</a:t>
            </a:r>
          </a:p>
          <a:p>
            <a:pPr>
              <a:defRPr/>
            </a:pPr>
            <a:endParaRPr lang="en-GB" sz="2000" b="1" dirty="0"/>
          </a:p>
          <a:p>
            <a:pPr marL="457200" indent="-457200">
              <a:buFont typeface="Wingdings" pitchFamily="2" charset="2"/>
              <a:buChar char="ü"/>
              <a:defRPr/>
            </a:pPr>
            <a:r>
              <a:rPr lang="pt-PT" sz="2000" b="1" dirty="0"/>
              <a:t>A partir de novembro de 2020:</a:t>
            </a:r>
          </a:p>
          <a:p>
            <a:pPr marL="342900" indent="-342900">
              <a:buFont typeface="Arial" pitchFamily="34" charset="0"/>
              <a:buChar char="•"/>
              <a:defRPr/>
            </a:pPr>
            <a:r>
              <a:rPr lang="pt-PT" sz="2000" b="1" dirty="0"/>
              <a:t>65 Partes </a:t>
            </a:r>
            <a:r>
              <a:rPr lang="pt-PT" sz="2000" dirty="0"/>
              <a:t>(44 Estados-Membros do Conselho da Europa, além da Argentina, Austrália, Cabo Verde, Canadá, Chile, Colômbia, Costa Rica, República Dominicana, Gana, Israel, Japão, Maurícias, Marrocos, Panamá, Paraguai, Peru, Filipinas, Senegal, Sri Lanka, Tonga e EUA)</a:t>
            </a:r>
          </a:p>
          <a:p>
            <a:pPr>
              <a:defRPr/>
            </a:pPr>
            <a:endParaRPr lang="en-GB" sz="2200" b="1" dirty="0"/>
          </a:p>
          <a:p>
            <a:pPr marL="800100" lvl="1" indent="-342900">
              <a:buFont typeface="Wingdings" pitchFamily="2" charset="2"/>
              <a:buChar char="ü"/>
            </a:pPr>
            <a:endParaRPr lang="en-GB" sz="22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966093"/>
            <a:ext cx="4572000" cy="5324535"/>
          </a:xfrm>
          <a:prstGeom prst="rect">
            <a:avLst/>
          </a:prstGeom>
        </p:spPr>
        <p:txBody>
          <a:bodyPr>
            <a:spAutoFit/>
          </a:bodyPr>
          <a:lstStyle/>
          <a:p>
            <a:pPr marL="342900" indent="-342900">
              <a:buFont typeface="Arial" pitchFamily="34" charset="0"/>
              <a:buChar char="•"/>
              <a:defRPr/>
            </a:pPr>
            <a:r>
              <a:rPr lang="pt-PT" sz="2000" b="1" dirty="0"/>
              <a:t>Número total de assinaturas não seguidas de ratificações: 3 </a:t>
            </a:r>
          </a:p>
          <a:p>
            <a:pPr marL="342900" indent="-342900">
              <a:buFont typeface="Arial" pitchFamily="34" charset="0"/>
              <a:buChar char="•"/>
              <a:defRPr/>
            </a:pPr>
            <a:r>
              <a:rPr lang="pt-PT" sz="2000" dirty="0"/>
              <a:t>(Irlanda, Suécia, África do Sul)</a:t>
            </a:r>
          </a:p>
          <a:p>
            <a:pPr marL="342900" indent="-342900">
              <a:buFont typeface="Arial" pitchFamily="34" charset="0"/>
              <a:buChar char="•"/>
              <a:defRPr/>
            </a:pPr>
            <a:endParaRPr lang="en-US" sz="2000" dirty="0"/>
          </a:p>
          <a:p>
            <a:pPr marL="342900" indent="-342900">
              <a:buFont typeface="Arial" pitchFamily="34" charset="0"/>
              <a:buChar char="•"/>
              <a:defRPr/>
            </a:pPr>
            <a:r>
              <a:rPr lang="pt-PT" sz="2000" b="1" dirty="0"/>
              <a:t>Número total de convites para assinatura e ratificação</a:t>
            </a:r>
            <a:r>
              <a:rPr lang="pt-PT" sz="2000" dirty="0"/>
              <a:t>: </a:t>
            </a:r>
            <a:r>
              <a:rPr lang="pt-PT" sz="2000" b="1" dirty="0"/>
              <a:t>9</a:t>
            </a:r>
            <a:r>
              <a:rPr lang="pt-PT" sz="2000" dirty="0"/>
              <a:t> </a:t>
            </a:r>
          </a:p>
          <a:p>
            <a:pPr marL="342900" indent="-342900">
              <a:buFont typeface="Arial" pitchFamily="34" charset="0"/>
              <a:buChar char="•"/>
              <a:defRPr/>
            </a:pPr>
            <a:r>
              <a:rPr lang="pt-PT" sz="2000" dirty="0"/>
              <a:t>(Benim, Brasil, Burquina Faso, Guatemala, Nova Zelândia, Níger, Nigéria, Tunísia)</a:t>
            </a:r>
          </a:p>
          <a:p>
            <a:pPr marL="342900" indent="-342900">
              <a:buFont typeface="Arial" pitchFamily="34" charset="0"/>
              <a:buChar char="•"/>
              <a:defRPr/>
            </a:pPr>
            <a:endParaRPr lang="en-US" sz="2000" dirty="0"/>
          </a:p>
          <a:p>
            <a:pPr marL="342900" indent="-342900">
              <a:buFont typeface="Arial" pitchFamily="34" charset="0"/>
              <a:buChar char="•"/>
              <a:defRPr/>
            </a:pPr>
            <a:r>
              <a:rPr lang="pt-PT" sz="2000" b="1" dirty="0"/>
              <a:t>Número total de ratificações, assinaturas e convites em outubro de 2020: 77</a:t>
            </a:r>
          </a:p>
          <a:p>
            <a:pPr>
              <a:defRPr/>
            </a:pPr>
            <a:r>
              <a:rPr lang="pt-PT" sz="2000" b="1" dirty="0"/>
              <a:t> </a:t>
            </a:r>
          </a:p>
          <a:p>
            <a:pPr marL="342900" indent="-342900">
              <a:buFont typeface="Arial" panose="020B0604020202020204" pitchFamily="34" charset="0"/>
              <a:buChar char="•"/>
              <a:defRPr/>
            </a:pPr>
            <a:r>
              <a:rPr lang="pt-PT" sz="2000" b="1" dirty="0"/>
              <a:t>Muitos mais utilizaram a Convenção de Budapeste como orientação para a legislação nacional</a:t>
            </a:r>
          </a:p>
        </p:txBody>
      </p:sp>
    </p:spTree>
    <p:extLst>
      <p:ext uri="{BB962C8B-B14F-4D97-AF65-F5344CB8AC3E}">
        <p14:creationId xmlns:p14="http://schemas.microsoft.com/office/powerpoint/2010/main" val="104419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 Convenção de Budapeste sobre Cibercrime do Conselho da Europa</a:t>
            </a:r>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4800" b="1">
                <a:latin typeface="Verdana" charset="0"/>
                <a:cs typeface="Verdana" charset="0"/>
              </a:rPr>
              <a:t>130</a:t>
            </a:r>
            <a:r>
              <a:rPr lang="pt-PT" sz="4000" b="1">
                <a:latin typeface="Verdana" charset="0"/>
                <a:cs typeface="Verdana" charset="0"/>
              </a:rPr>
              <a:t>+</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5063671"/>
            <a:ext cx="2759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1400" b="1" dirty="0">
                <a:latin typeface="Verdana" charset="0"/>
                <a:cs typeface="Verdana" charset="0"/>
              </a:rPr>
              <a:t>Convenção de Budapeste</a:t>
            </a:r>
          </a:p>
          <a:p>
            <a:r>
              <a:rPr lang="pt-PT" sz="1400" b="1" dirty="0" err="1">
                <a:latin typeface="Verdana" charset="0"/>
                <a:cs typeface="Verdana" charset="0"/>
              </a:rPr>
              <a:t>Ratificação/adesão</a:t>
            </a:r>
            <a:r>
              <a:rPr lang="pt-PT" sz="1400" b="1" dirty="0">
                <a:latin typeface="Verdana" charset="0"/>
                <a:cs typeface="Verdana" charset="0"/>
              </a:rPr>
              <a:t>: </a:t>
            </a:r>
            <a:r>
              <a:rPr lang="pt-PT" sz="1400" b="1" dirty="0">
                <a:solidFill>
                  <a:srgbClr val="FF0000"/>
                </a:solidFill>
                <a:latin typeface="Verdana" charset="0"/>
                <a:cs typeface="Verdana" charset="0"/>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1400" b="1">
                <a:latin typeface="Verdana" charset="0"/>
                <a:cs typeface="Verdana" charset="0"/>
              </a:rPr>
              <a:t>Assinada: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1400" b="1" dirty="0">
                <a:latin typeface="Verdana" charset="0"/>
                <a:cs typeface="Verdana" charset="0"/>
              </a:rPr>
              <a:t>Convidados a aderir: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406774" y="5220040"/>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1400" b="1" dirty="0">
                <a:latin typeface="Verdana" charset="0"/>
                <a:cs typeface="Verdana" charset="0"/>
              </a:rPr>
              <a:t>Outros Estados com </a:t>
            </a:r>
            <a:r>
              <a:rPr lang="pt-PT" sz="1400" b="1" dirty="0" err="1">
                <a:latin typeface="Verdana" charset="0"/>
                <a:cs typeface="Verdana" charset="0"/>
              </a:rPr>
              <a:t>leis/projetos</a:t>
            </a:r>
            <a:r>
              <a:rPr lang="pt-PT" sz="1400" b="1" dirty="0">
                <a:latin typeface="Verdana" charset="0"/>
                <a:cs typeface="Verdana" charset="0"/>
              </a:rPr>
              <a:t> de lei em grande medida em linha com a Convenção de Budapeste = 20</a:t>
            </a:r>
          </a:p>
        </p:txBody>
      </p:sp>
      <p:sp>
        <p:nvSpPr>
          <p:cNvPr id="407" name="Oval 406">
            <a:extLst>
              <a:ext uri="{FF2B5EF4-FFF2-40B4-BE49-F238E27FC236}">
                <a16:creationId xmlns:a16="http://schemas.microsoft.com/office/drawing/2014/main"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406774" y="5814671"/>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pt-PT" sz="1400" b="1" dirty="0">
                <a:latin typeface="Verdana" charset="0"/>
                <a:cs typeface="Verdana" charset="0"/>
              </a:rPr>
              <a:t>Outros Estados que baseiam a sua legislação na Convenção de Budapeste = 50+</a:t>
            </a: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PT" sz="4000" b="1">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4701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pt-PT" b="1" dirty="0">
                <a:latin typeface="Verdana"/>
                <a:cs typeface="Verdana"/>
              </a:rPr>
              <a:t>Criminalizar a conduta</a:t>
            </a:r>
          </a:p>
          <a:p>
            <a:pPr marL="342900" indent="-342900" fontAlgn="auto">
              <a:spcBef>
                <a:spcPts val="0"/>
              </a:spcBef>
              <a:spcAft>
                <a:spcPts val="0"/>
              </a:spcAft>
              <a:buFont typeface="Wingdings" pitchFamily="2" charset="2"/>
              <a:buChar char="§"/>
              <a:defRPr/>
            </a:pPr>
            <a:r>
              <a:rPr lang="pt-PT" dirty="0">
                <a:latin typeface="Verdana"/>
                <a:cs typeface="Verdana"/>
              </a:rPr>
              <a:t>Acesso ilícito</a:t>
            </a:r>
          </a:p>
          <a:p>
            <a:pPr marL="342900" indent="-342900" fontAlgn="auto">
              <a:spcBef>
                <a:spcPts val="0"/>
              </a:spcBef>
              <a:spcAft>
                <a:spcPts val="0"/>
              </a:spcAft>
              <a:buFont typeface="Wingdings" pitchFamily="2" charset="2"/>
              <a:buChar char="§"/>
              <a:defRPr/>
            </a:pPr>
            <a:r>
              <a:rPr lang="pt-PT" dirty="0">
                <a:latin typeface="Verdana"/>
                <a:cs typeface="Verdana"/>
              </a:rPr>
              <a:t>Interceção ilícita</a:t>
            </a:r>
          </a:p>
          <a:p>
            <a:pPr marL="342900" indent="-342900" fontAlgn="auto">
              <a:spcBef>
                <a:spcPts val="0"/>
              </a:spcBef>
              <a:spcAft>
                <a:spcPts val="0"/>
              </a:spcAft>
              <a:buFont typeface="Wingdings" pitchFamily="2" charset="2"/>
              <a:buChar char="§"/>
              <a:defRPr/>
            </a:pPr>
            <a:r>
              <a:rPr lang="pt-PT" dirty="0">
                <a:latin typeface="Verdana"/>
                <a:cs typeface="Verdana"/>
              </a:rPr>
              <a:t>Interferência nos dados</a:t>
            </a:r>
          </a:p>
          <a:p>
            <a:pPr marL="342900" indent="-342900" fontAlgn="auto">
              <a:spcBef>
                <a:spcPts val="0"/>
              </a:spcBef>
              <a:spcAft>
                <a:spcPts val="0"/>
              </a:spcAft>
              <a:buFont typeface="Wingdings" pitchFamily="2" charset="2"/>
              <a:buChar char="§"/>
              <a:defRPr/>
            </a:pPr>
            <a:r>
              <a:rPr lang="pt-PT" dirty="0">
                <a:latin typeface="Verdana"/>
                <a:cs typeface="Verdana"/>
              </a:rPr>
              <a:t>Interferência no sistema</a:t>
            </a:r>
          </a:p>
          <a:p>
            <a:pPr marL="342900" indent="-342900" fontAlgn="auto">
              <a:spcBef>
                <a:spcPts val="0"/>
              </a:spcBef>
              <a:spcAft>
                <a:spcPts val="0"/>
              </a:spcAft>
              <a:buFont typeface="Wingdings" pitchFamily="2" charset="2"/>
              <a:buChar char="§"/>
              <a:defRPr/>
            </a:pPr>
            <a:r>
              <a:rPr lang="pt-PT" dirty="0">
                <a:latin typeface="Verdana"/>
                <a:cs typeface="Verdana"/>
              </a:rPr>
              <a:t>Uso abusivo de dispositivos</a:t>
            </a:r>
          </a:p>
          <a:p>
            <a:pPr marL="342900" indent="-342900" fontAlgn="auto">
              <a:spcBef>
                <a:spcPts val="0"/>
              </a:spcBef>
              <a:spcAft>
                <a:spcPts val="0"/>
              </a:spcAft>
              <a:buFont typeface="Wingdings" pitchFamily="2" charset="2"/>
              <a:buChar char="§"/>
              <a:defRPr/>
            </a:pPr>
            <a:r>
              <a:rPr lang="pt-PT" dirty="0">
                <a:latin typeface="Verdana"/>
                <a:cs typeface="Verdana"/>
              </a:rPr>
              <a:t>Fraude e falsificação</a:t>
            </a:r>
          </a:p>
          <a:p>
            <a:pPr marL="342900" indent="-342900" fontAlgn="auto">
              <a:spcBef>
                <a:spcPts val="0"/>
              </a:spcBef>
              <a:spcAft>
                <a:spcPts val="0"/>
              </a:spcAft>
              <a:buFont typeface="Wingdings" pitchFamily="2" charset="2"/>
              <a:buChar char="§"/>
              <a:defRPr/>
            </a:pPr>
            <a:r>
              <a:rPr lang="pt-PT" dirty="0">
                <a:latin typeface="Verdana"/>
                <a:cs typeface="Verdana"/>
              </a:rPr>
              <a:t>Pornografia infantil</a:t>
            </a:r>
          </a:p>
          <a:p>
            <a:pPr marL="342900" indent="-342900" fontAlgn="auto">
              <a:spcBef>
                <a:spcPts val="0"/>
              </a:spcBef>
              <a:spcAft>
                <a:spcPts val="0"/>
              </a:spcAft>
              <a:buFont typeface="Wingdings" pitchFamily="2" charset="2"/>
              <a:buChar char="§"/>
              <a:defRPr/>
            </a:pPr>
            <a:r>
              <a:rPr lang="pt-PT" dirty="0">
                <a:latin typeface="Verdana"/>
                <a:cs typeface="Verdana"/>
              </a:rPr>
              <a:t>Infrações aos DPI</a:t>
            </a:r>
          </a:p>
          <a:p>
            <a:pPr marL="342900" indent="-342900" fontAlgn="auto">
              <a:spcBef>
                <a:spcPts val="0"/>
              </a:spcBef>
              <a:spcAft>
                <a:spcPts val="0"/>
              </a:spcAft>
              <a:buFont typeface="Wingdings" pitchFamily="2" charset="2"/>
              <a:buChar char="§"/>
              <a:defRPr/>
            </a:pPr>
            <a:r>
              <a:rPr lang="pt-PT" dirty="0">
                <a:latin typeface="Verdana"/>
                <a:cs typeface="Verdana"/>
              </a:rPr>
              <a:t>Tentativa e cumplicidade</a:t>
            </a:r>
          </a:p>
          <a:p>
            <a:pPr marL="342900" indent="-342900" fontAlgn="auto">
              <a:spcBef>
                <a:spcPts val="0"/>
              </a:spcBef>
              <a:spcAft>
                <a:spcPts val="0"/>
              </a:spcAft>
              <a:buFont typeface="Wingdings" pitchFamily="2" charset="2"/>
              <a:buChar char="§"/>
              <a:defRPr/>
            </a:pPr>
            <a:r>
              <a:rPr lang="pt-PT" dirty="0">
                <a:latin typeface="Verdana"/>
                <a:cs typeface="Verdana"/>
              </a:rPr>
              <a:t>Responsabilidade de pessoas coletivas</a:t>
            </a:r>
          </a:p>
        </p:txBody>
      </p:sp>
      <p:sp>
        <p:nvSpPr>
          <p:cNvPr id="21" name="Textfeld 4"/>
          <p:cNvSpPr txBox="1"/>
          <p:nvPr/>
        </p:nvSpPr>
        <p:spPr>
          <a:xfrm>
            <a:off x="6394447" y="988127"/>
            <a:ext cx="2570163" cy="563231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pt-PT" sz="1600" b="1" dirty="0">
                <a:latin typeface="Verdana"/>
                <a:cs typeface="Verdana"/>
              </a:rPr>
              <a:t>Cooperação internacional</a:t>
            </a:r>
          </a:p>
          <a:p>
            <a:pPr marL="361950" indent="-361950" fontAlgn="auto">
              <a:spcBef>
                <a:spcPts val="0"/>
              </a:spcBef>
              <a:spcAft>
                <a:spcPts val="0"/>
              </a:spcAft>
              <a:buFont typeface="Wingdings" pitchFamily="2" charset="2"/>
              <a:buChar char="§"/>
              <a:defRPr/>
            </a:pPr>
            <a:r>
              <a:rPr lang="pt-PT" sz="1600" dirty="0">
                <a:latin typeface="Verdana"/>
                <a:cs typeface="Verdana"/>
              </a:rPr>
              <a:t>Extradição</a:t>
            </a:r>
          </a:p>
          <a:p>
            <a:pPr marL="361950" indent="-361950" fontAlgn="auto">
              <a:spcBef>
                <a:spcPts val="0"/>
              </a:spcBef>
              <a:spcAft>
                <a:spcPts val="0"/>
              </a:spcAft>
              <a:buFont typeface="Wingdings" pitchFamily="2" charset="2"/>
              <a:buChar char="§"/>
              <a:defRPr/>
            </a:pPr>
            <a:r>
              <a:rPr lang="pt-PT" sz="1600" dirty="0">
                <a:latin typeface="Verdana"/>
                <a:cs typeface="Verdana"/>
              </a:rPr>
              <a:t>AJM</a:t>
            </a:r>
          </a:p>
          <a:p>
            <a:pPr marL="361950" indent="-361950" fontAlgn="auto">
              <a:spcBef>
                <a:spcPts val="0"/>
              </a:spcBef>
              <a:spcAft>
                <a:spcPts val="0"/>
              </a:spcAft>
              <a:buFont typeface="Wingdings" pitchFamily="2" charset="2"/>
              <a:buChar char="§"/>
              <a:defRPr/>
            </a:pPr>
            <a:r>
              <a:rPr lang="pt-PT" sz="1600" dirty="0">
                <a:latin typeface="Verdana"/>
                <a:cs typeface="Verdana"/>
              </a:rPr>
              <a:t>Informação espontânea</a:t>
            </a:r>
          </a:p>
          <a:p>
            <a:pPr marL="361950" indent="-361950" fontAlgn="auto">
              <a:spcBef>
                <a:spcPts val="0"/>
              </a:spcBef>
              <a:spcAft>
                <a:spcPts val="0"/>
              </a:spcAft>
              <a:buFont typeface="Wingdings" pitchFamily="2" charset="2"/>
              <a:buChar char="§"/>
              <a:defRPr/>
            </a:pPr>
            <a:r>
              <a:rPr lang="pt-PT" sz="1600"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sz="1600" dirty="0">
                <a:latin typeface="Verdana"/>
                <a:cs typeface="Verdana"/>
              </a:rPr>
              <a:t>Divulgação expedita de dados de tráfego</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a acesso</a:t>
            </a:r>
          </a:p>
          <a:p>
            <a:pPr marL="361950" indent="-361950">
              <a:buFont typeface="Wingdings" pitchFamily="2" charset="2"/>
              <a:buChar char="§"/>
              <a:defRPr/>
            </a:pPr>
            <a:r>
              <a:rPr lang="pt-PT" sz="1600" dirty="0">
                <a:latin typeface="Verdana"/>
                <a:cs typeface="Verdana"/>
              </a:rPr>
              <a:t>Acesso transfronteiras</a:t>
            </a:r>
          </a:p>
          <a:p>
            <a:pPr marL="361950" indent="-361950" fontAlgn="auto">
              <a:spcBef>
                <a:spcPts val="0"/>
              </a:spcBef>
              <a:spcAft>
                <a:spcPts val="0"/>
              </a:spcAft>
              <a:buFont typeface="Wingdings" pitchFamily="2" charset="2"/>
              <a:buChar char="§"/>
              <a:defRPr/>
            </a:pPr>
            <a:r>
              <a:rPr lang="pt-PT" sz="1600" dirty="0">
                <a:latin typeface="Verdana"/>
                <a:cs typeface="Verdana"/>
              </a:rPr>
              <a:t>AJM para dados de tráfego em tempo real</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à interceção</a:t>
            </a:r>
          </a:p>
          <a:p>
            <a:pPr marL="361950" indent="-361950" fontAlgn="auto">
              <a:spcBef>
                <a:spcPts val="0"/>
              </a:spcBef>
              <a:spcAft>
                <a:spcPts val="0"/>
              </a:spcAft>
              <a:buFont typeface="Wingdings" pitchFamily="2" charset="2"/>
              <a:buChar char="§"/>
              <a:defRPr/>
            </a:pPr>
            <a:r>
              <a:rPr lang="pt-PT" sz="1600" dirty="0">
                <a:latin typeface="Verdana"/>
                <a:cs typeface="Verdana"/>
              </a:rPr>
              <a:t>Pontos de contacto 24/7</a:t>
            </a:r>
            <a:endParaRPr lang="pt-PT"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cxnSp>
        <p:nvCxnSpPr>
          <p:cNvPr id="25" name="Form 20"/>
          <p:cNvCxnSpPr>
            <a:stCxn id="19" idx="2"/>
          </p:cNvCxnSpPr>
          <p:nvPr/>
        </p:nvCxnSpPr>
        <p:spPr>
          <a:xfrm rot="5400000" flipH="1" flipV="1">
            <a:off x="3591781" y="3656700"/>
            <a:ext cx="783307"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524315"/>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pt-PT" b="1" dirty="0">
                <a:latin typeface="Verdana"/>
                <a:cs typeface="Verdana"/>
              </a:rPr>
              <a:t>Instrumentos processuais</a:t>
            </a:r>
          </a:p>
          <a:p>
            <a:pPr marL="361950" indent="-361950" fontAlgn="auto">
              <a:spcBef>
                <a:spcPts val="0"/>
              </a:spcBef>
              <a:spcAft>
                <a:spcPts val="0"/>
              </a:spcAft>
              <a:buFont typeface="Wingdings" pitchFamily="2" charset="2"/>
              <a:buChar char="§"/>
              <a:defRPr/>
            </a:pPr>
            <a:r>
              <a:rPr lang="pt-PT"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dirty="0">
                <a:latin typeface="Verdana"/>
                <a:cs typeface="Verdana"/>
              </a:rPr>
              <a:t>Divulgação de dados de tráfego</a:t>
            </a:r>
          </a:p>
          <a:p>
            <a:pPr marL="361950" indent="-361950" fontAlgn="auto">
              <a:spcBef>
                <a:spcPts val="0"/>
              </a:spcBef>
              <a:spcAft>
                <a:spcPts val="0"/>
              </a:spcAft>
              <a:buFont typeface="Wingdings" pitchFamily="2" charset="2"/>
              <a:buChar char="§"/>
              <a:defRPr/>
            </a:pPr>
            <a:r>
              <a:rPr lang="pt-PT" dirty="0">
                <a:latin typeface="Verdana"/>
                <a:cs typeface="Verdana"/>
              </a:rPr>
              <a:t>Busca e apreensão</a:t>
            </a:r>
          </a:p>
          <a:p>
            <a:pPr marL="361950" indent="-361950" fontAlgn="auto">
              <a:spcBef>
                <a:spcPts val="0"/>
              </a:spcBef>
              <a:spcAft>
                <a:spcPts val="0"/>
              </a:spcAft>
              <a:buFont typeface="Wingdings" pitchFamily="2" charset="2"/>
              <a:buChar char="§"/>
              <a:defRPr/>
            </a:pPr>
            <a:r>
              <a:rPr lang="pt-PT" dirty="0">
                <a:latin typeface="Verdana"/>
                <a:cs typeface="Verdana"/>
              </a:rPr>
              <a:t>Injunção</a:t>
            </a:r>
          </a:p>
          <a:p>
            <a:pPr marL="361950" indent="-361950" fontAlgn="auto">
              <a:spcBef>
                <a:spcPts val="0"/>
              </a:spcBef>
              <a:spcAft>
                <a:spcPts val="0"/>
              </a:spcAft>
              <a:buFont typeface="Wingdings" pitchFamily="2" charset="2"/>
              <a:buChar char="§"/>
              <a:defRPr/>
            </a:pPr>
            <a:r>
              <a:rPr lang="pt-PT" dirty="0">
                <a:latin typeface="Verdana"/>
                <a:cs typeface="Verdana"/>
              </a:rPr>
              <a:t>Dados de tráfego em tempo real</a:t>
            </a:r>
          </a:p>
          <a:p>
            <a:pPr marL="361950" indent="-361950" fontAlgn="auto">
              <a:spcBef>
                <a:spcPts val="0"/>
              </a:spcBef>
              <a:spcAft>
                <a:spcPts val="0"/>
              </a:spcAft>
              <a:buFont typeface="Wingdings" pitchFamily="2" charset="2"/>
              <a:buChar char="§"/>
              <a:defRPr/>
            </a:pPr>
            <a:r>
              <a:rPr lang="pt-PT" dirty="0">
                <a:latin typeface="Verdana"/>
                <a:cs typeface="Verdana"/>
              </a:rPr>
              <a:t>Interceção de dados de conteúdo</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pt-PT" sz="1600" b="1">
                <a:solidFill>
                  <a:schemeClr val="tx1">
                    <a:lumMod val="65000"/>
                    <a:lumOff val="35000"/>
                  </a:schemeClr>
                </a:solidFill>
                <a:latin typeface="Verdana"/>
                <a:cs typeface="Verdana"/>
              </a:rPr>
              <a:t>Harmonização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 Convenção de Budapeste sobre Cibercrime do Conselho da Europa</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7815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pt-PT" b="1" dirty="0">
                <a:latin typeface="Verdana"/>
                <a:cs typeface="Verdana"/>
              </a:rPr>
              <a:t>Criminalizar a conduta</a:t>
            </a:r>
          </a:p>
          <a:p>
            <a:pPr marL="342900" indent="-342900" fontAlgn="auto">
              <a:spcBef>
                <a:spcPts val="0"/>
              </a:spcBef>
              <a:spcAft>
                <a:spcPts val="0"/>
              </a:spcAft>
              <a:buFont typeface="Wingdings" pitchFamily="2" charset="2"/>
              <a:buChar char="§"/>
              <a:defRPr/>
            </a:pPr>
            <a:r>
              <a:rPr lang="pt-PT" dirty="0">
                <a:latin typeface="Verdana"/>
                <a:cs typeface="Verdana"/>
              </a:rPr>
              <a:t>Acesso ilícito</a:t>
            </a:r>
          </a:p>
          <a:p>
            <a:pPr marL="342900" indent="-342900" fontAlgn="auto">
              <a:spcBef>
                <a:spcPts val="0"/>
              </a:spcBef>
              <a:spcAft>
                <a:spcPts val="0"/>
              </a:spcAft>
              <a:buFont typeface="Wingdings" pitchFamily="2" charset="2"/>
              <a:buChar char="§"/>
              <a:defRPr/>
            </a:pPr>
            <a:r>
              <a:rPr lang="pt-PT" dirty="0">
                <a:latin typeface="Verdana"/>
                <a:cs typeface="Verdana"/>
              </a:rPr>
              <a:t>Interceção ilícita</a:t>
            </a:r>
          </a:p>
          <a:p>
            <a:pPr marL="342900" indent="-342900" fontAlgn="auto">
              <a:spcBef>
                <a:spcPts val="0"/>
              </a:spcBef>
              <a:spcAft>
                <a:spcPts val="0"/>
              </a:spcAft>
              <a:buFont typeface="Wingdings" pitchFamily="2" charset="2"/>
              <a:buChar char="§"/>
              <a:defRPr/>
            </a:pPr>
            <a:r>
              <a:rPr lang="pt-PT" dirty="0">
                <a:latin typeface="Verdana"/>
                <a:cs typeface="Verdana"/>
              </a:rPr>
              <a:t>Interferência nos dados</a:t>
            </a:r>
          </a:p>
          <a:p>
            <a:pPr marL="342900" indent="-342900" fontAlgn="auto">
              <a:spcBef>
                <a:spcPts val="0"/>
              </a:spcBef>
              <a:spcAft>
                <a:spcPts val="0"/>
              </a:spcAft>
              <a:buFont typeface="Wingdings" pitchFamily="2" charset="2"/>
              <a:buChar char="§"/>
              <a:defRPr/>
            </a:pPr>
            <a:r>
              <a:rPr lang="pt-PT" dirty="0">
                <a:latin typeface="Verdana"/>
                <a:cs typeface="Verdana"/>
              </a:rPr>
              <a:t>Interferência no sistema</a:t>
            </a:r>
          </a:p>
          <a:p>
            <a:pPr marL="342900" indent="-342900" fontAlgn="auto">
              <a:spcBef>
                <a:spcPts val="0"/>
              </a:spcBef>
              <a:spcAft>
                <a:spcPts val="0"/>
              </a:spcAft>
              <a:buFont typeface="Wingdings" pitchFamily="2" charset="2"/>
              <a:buChar char="§"/>
              <a:defRPr/>
            </a:pPr>
            <a:r>
              <a:rPr lang="pt-PT" dirty="0">
                <a:latin typeface="Verdana"/>
                <a:cs typeface="Verdana"/>
              </a:rPr>
              <a:t>Uso abusivo de dispositivos</a:t>
            </a:r>
          </a:p>
          <a:p>
            <a:pPr marL="342900" indent="-342900" fontAlgn="auto">
              <a:spcBef>
                <a:spcPts val="0"/>
              </a:spcBef>
              <a:spcAft>
                <a:spcPts val="0"/>
              </a:spcAft>
              <a:buFont typeface="Wingdings" pitchFamily="2" charset="2"/>
              <a:buChar char="§"/>
              <a:defRPr/>
            </a:pPr>
            <a:r>
              <a:rPr lang="pt-PT" dirty="0">
                <a:latin typeface="Verdana"/>
                <a:cs typeface="Verdana"/>
              </a:rPr>
              <a:t>Fraude e falsificação</a:t>
            </a:r>
          </a:p>
          <a:p>
            <a:pPr marL="342900" indent="-342900" fontAlgn="auto">
              <a:spcBef>
                <a:spcPts val="0"/>
              </a:spcBef>
              <a:spcAft>
                <a:spcPts val="0"/>
              </a:spcAft>
              <a:buFont typeface="Wingdings" pitchFamily="2" charset="2"/>
              <a:buChar char="§"/>
              <a:defRPr/>
            </a:pPr>
            <a:r>
              <a:rPr lang="pt-PT" dirty="0">
                <a:latin typeface="Verdana"/>
                <a:cs typeface="Verdana"/>
              </a:rPr>
              <a:t>Pornografia infantil</a:t>
            </a:r>
          </a:p>
          <a:p>
            <a:pPr marL="342900" indent="-342900" fontAlgn="auto">
              <a:spcBef>
                <a:spcPts val="0"/>
              </a:spcBef>
              <a:spcAft>
                <a:spcPts val="0"/>
              </a:spcAft>
              <a:buFont typeface="Wingdings" pitchFamily="2" charset="2"/>
              <a:buChar char="§"/>
              <a:defRPr/>
            </a:pPr>
            <a:r>
              <a:rPr lang="pt-PT" dirty="0">
                <a:latin typeface="Verdana"/>
                <a:cs typeface="Verdana"/>
              </a:rPr>
              <a:t>Infrações aos DPI</a:t>
            </a:r>
          </a:p>
          <a:p>
            <a:pPr marL="342900" indent="-342900" fontAlgn="auto">
              <a:spcBef>
                <a:spcPts val="0"/>
              </a:spcBef>
              <a:spcAft>
                <a:spcPts val="0"/>
              </a:spcAft>
              <a:buFont typeface="Wingdings" pitchFamily="2" charset="2"/>
              <a:buChar char="§"/>
              <a:defRPr/>
            </a:pPr>
            <a:r>
              <a:rPr lang="pt-PT" dirty="0">
                <a:latin typeface="Verdana"/>
                <a:cs typeface="Verdana"/>
              </a:rPr>
              <a:t>Tentativa e cumplicidade</a:t>
            </a:r>
          </a:p>
          <a:p>
            <a:pPr marL="342900" indent="-342900" fontAlgn="auto">
              <a:spcBef>
                <a:spcPts val="0"/>
              </a:spcBef>
              <a:spcAft>
                <a:spcPts val="0"/>
              </a:spcAft>
              <a:buFont typeface="Wingdings" pitchFamily="2" charset="2"/>
              <a:buChar char="§"/>
              <a:defRPr/>
            </a:pPr>
            <a:r>
              <a:rPr lang="pt-PT" dirty="0">
                <a:latin typeface="Verdana"/>
                <a:cs typeface="Verdana"/>
              </a:rPr>
              <a:t>Responsabilidade de pessoas coletivas</a:t>
            </a:r>
          </a:p>
        </p:txBody>
      </p:sp>
      <p:sp>
        <p:nvSpPr>
          <p:cNvPr id="21" name="Textfeld 4"/>
          <p:cNvSpPr txBox="1"/>
          <p:nvPr/>
        </p:nvSpPr>
        <p:spPr>
          <a:xfrm>
            <a:off x="6394447" y="988127"/>
            <a:ext cx="2570163" cy="563231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pt-PT" sz="1600" b="1" dirty="0">
                <a:latin typeface="Verdana"/>
                <a:cs typeface="Verdana"/>
              </a:rPr>
              <a:t>Cooperação internacional</a:t>
            </a:r>
          </a:p>
          <a:p>
            <a:pPr marL="361950" indent="-361950" fontAlgn="auto">
              <a:spcBef>
                <a:spcPts val="0"/>
              </a:spcBef>
              <a:spcAft>
                <a:spcPts val="0"/>
              </a:spcAft>
              <a:buFont typeface="Wingdings" pitchFamily="2" charset="2"/>
              <a:buChar char="§"/>
              <a:defRPr/>
            </a:pPr>
            <a:r>
              <a:rPr lang="pt-PT" sz="1600" dirty="0">
                <a:latin typeface="Verdana"/>
                <a:cs typeface="Verdana"/>
              </a:rPr>
              <a:t>Extradição</a:t>
            </a:r>
          </a:p>
          <a:p>
            <a:pPr marL="361950" indent="-361950" fontAlgn="auto">
              <a:spcBef>
                <a:spcPts val="0"/>
              </a:spcBef>
              <a:spcAft>
                <a:spcPts val="0"/>
              </a:spcAft>
              <a:buFont typeface="Wingdings" pitchFamily="2" charset="2"/>
              <a:buChar char="§"/>
              <a:defRPr/>
            </a:pPr>
            <a:r>
              <a:rPr lang="pt-PT" sz="1600" dirty="0">
                <a:latin typeface="Verdana"/>
                <a:cs typeface="Verdana"/>
              </a:rPr>
              <a:t>AJM</a:t>
            </a:r>
          </a:p>
          <a:p>
            <a:pPr marL="361950" indent="-361950" fontAlgn="auto">
              <a:spcBef>
                <a:spcPts val="0"/>
              </a:spcBef>
              <a:spcAft>
                <a:spcPts val="0"/>
              </a:spcAft>
              <a:buFont typeface="Wingdings" pitchFamily="2" charset="2"/>
              <a:buChar char="§"/>
              <a:defRPr/>
            </a:pPr>
            <a:r>
              <a:rPr lang="pt-PT" sz="1600" dirty="0">
                <a:latin typeface="Verdana"/>
                <a:cs typeface="Verdana"/>
              </a:rPr>
              <a:t>Informação espontânea</a:t>
            </a:r>
          </a:p>
          <a:p>
            <a:pPr marL="361950" indent="-361950" fontAlgn="auto">
              <a:spcBef>
                <a:spcPts val="0"/>
              </a:spcBef>
              <a:spcAft>
                <a:spcPts val="0"/>
              </a:spcAft>
              <a:buFont typeface="Wingdings" pitchFamily="2" charset="2"/>
              <a:buChar char="§"/>
              <a:defRPr/>
            </a:pPr>
            <a:r>
              <a:rPr lang="pt-PT" sz="1600"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sz="1600" dirty="0">
                <a:latin typeface="Verdana"/>
                <a:cs typeface="Verdana"/>
              </a:rPr>
              <a:t>Divulgação expedita de dados de tráfego</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a acesso</a:t>
            </a:r>
          </a:p>
          <a:p>
            <a:pPr marL="361950" indent="-361950">
              <a:buFont typeface="Wingdings" pitchFamily="2" charset="2"/>
              <a:buChar char="§"/>
              <a:defRPr/>
            </a:pPr>
            <a:r>
              <a:rPr lang="pt-PT" sz="1600" dirty="0">
                <a:latin typeface="Verdana"/>
                <a:cs typeface="Verdana"/>
              </a:rPr>
              <a:t>Acesso transfronteiras</a:t>
            </a:r>
          </a:p>
          <a:p>
            <a:pPr marL="361950" indent="-361950" fontAlgn="auto">
              <a:spcBef>
                <a:spcPts val="0"/>
              </a:spcBef>
              <a:spcAft>
                <a:spcPts val="0"/>
              </a:spcAft>
              <a:buFont typeface="Wingdings" pitchFamily="2" charset="2"/>
              <a:buChar char="§"/>
              <a:defRPr/>
            </a:pPr>
            <a:r>
              <a:rPr lang="pt-PT" sz="1600" dirty="0">
                <a:latin typeface="Verdana"/>
                <a:cs typeface="Verdana"/>
              </a:rPr>
              <a:t>AJM para dados de tráfego em tempo real</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à interceção</a:t>
            </a:r>
          </a:p>
          <a:p>
            <a:pPr marL="361950" indent="-361950" fontAlgn="auto">
              <a:spcBef>
                <a:spcPts val="0"/>
              </a:spcBef>
              <a:spcAft>
                <a:spcPts val="0"/>
              </a:spcAft>
              <a:buFont typeface="Wingdings" pitchFamily="2" charset="2"/>
              <a:buChar char="§"/>
              <a:defRPr/>
            </a:pPr>
            <a:r>
              <a:rPr lang="pt-PT" sz="1600" dirty="0">
                <a:latin typeface="Verdana"/>
                <a:cs typeface="Verdana"/>
              </a:rPr>
              <a:t>Pontos de contacto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cxnSp>
        <p:nvCxnSpPr>
          <p:cNvPr id="25" name="Form 20"/>
          <p:cNvCxnSpPr>
            <a:stCxn id="19" idx="2"/>
          </p:cNvCxnSpPr>
          <p:nvPr/>
        </p:nvCxnSpPr>
        <p:spPr>
          <a:xfrm rot="5400000" flipH="1" flipV="1">
            <a:off x="3591782" y="3656700"/>
            <a:ext cx="783306"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524315"/>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pt-PT" b="1" dirty="0">
                <a:latin typeface="Verdana"/>
                <a:cs typeface="Verdana"/>
              </a:rPr>
              <a:t>Instrumentos processuais</a:t>
            </a:r>
          </a:p>
          <a:p>
            <a:pPr marL="361950" indent="-361950" fontAlgn="auto">
              <a:spcBef>
                <a:spcPts val="0"/>
              </a:spcBef>
              <a:spcAft>
                <a:spcPts val="0"/>
              </a:spcAft>
              <a:buFont typeface="Wingdings" pitchFamily="2" charset="2"/>
              <a:buChar char="§"/>
              <a:defRPr/>
            </a:pPr>
            <a:r>
              <a:rPr lang="pt-PT"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dirty="0">
                <a:latin typeface="Verdana"/>
                <a:cs typeface="Verdana"/>
              </a:rPr>
              <a:t>Divulgação de dados de tráfego</a:t>
            </a:r>
          </a:p>
          <a:p>
            <a:pPr marL="361950" indent="-361950" fontAlgn="auto">
              <a:spcBef>
                <a:spcPts val="0"/>
              </a:spcBef>
              <a:spcAft>
                <a:spcPts val="0"/>
              </a:spcAft>
              <a:buFont typeface="Wingdings" pitchFamily="2" charset="2"/>
              <a:buChar char="§"/>
              <a:defRPr/>
            </a:pPr>
            <a:r>
              <a:rPr lang="pt-PT" dirty="0">
                <a:latin typeface="Verdana"/>
                <a:cs typeface="Verdana"/>
              </a:rPr>
              <a:t>Busca e apreensão</a:t>
            </a:r>
          </a:p>
          <a:p>
            <a:pPr marL="361950" indent="-361950" fontAlgn="auto">
              <a:spcBef>
                <a:spcPts val="0"/>
              </a:spcBef>
              <a:spcAft>
                <a:spcPts val="0"/>
              </a:spcAft>
              <a:buFont typeface="Wingdings" pitchFamily="2" charset="2"/>
              <a:buChar char="§"/>
              <a:defRPr/>
            </a:pPr>
            <a:r>
              <a:rPr lang="pt-PT" dirty="0">
                <a:latin typeface="Verdana"/>
                <a:cs typeface="Verdana"/>
              </a:rPr>
              <a:t>Injunção</a:t>
            </a:r>
          </a:p>
          <a:p>
            <a:pPr marL="361950" indent="-361950" fontAlgn="auto">
              <a:spcBef>
                <a:spcPts val="0"/>
              </a:spcBef>
              <a:spcAft>
                <a:spcPts val="0"/>
              </a:spcAft>
              <a:buFont typeface="Wingdings" pitchFamily="2" charset="2"/>
              <a:buChar char="§"/>
              <a:defRPr/>
            </a:pPr>
            <a:r>
              <a:rPr lang="pt-PT" dirty="0">
                <a:latin typeface="Verdana"/>
                <a:cs typeface="Verdana"/>
              </a:rPr>
              <a:t>Dados de tráfego em tempo real</a:t>
            </a:r>
          </a:p>
          <a:p>
            <a:pPr marL="361950" indent="-361950" fontAlgn="auto">
              <a:spcBef>
                <a:spcPts val="0"/>
              </a:spcBef>
              <a:spcAft>
                <a:spcPts val="0"/>
              </a:spcAft>
              <a:buFont typeface="Wingdings" pitchFamily="2" charset="2"/>
              <a:buChar char="§"/>
              <a:defRPr/>
            </a:pPr>
            <a:r>
              <a:rPr lang="pt-PT" dirty="0">
                <a:latin typeface="Verdana"/>
                <a:cs typeface="Verdana"/>
              </a:rPr>
              <a:t>Interceção de dados de conteúdo</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pt-PT" sz="1600" b="1">
                <a:solidFill>
                  <a:schemeClr val="tx1">
                    <a:lumMod val="65000"/>
                    <a:lumOff val="35000"/>
                  </a:schemeClr>
                </a:solidFill>
                <a:latin typeface="Verdana"/>
                <a:cs typeface="Verdana"/>
              </a:rPr>
              <a:t>Harmonização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 Convenção de Budapeste sobre Cibercrime do Conselho da Europa</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5462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pt-PT" b="1" dirty="0">
                <a:latin typeface="Verdana"/>
                <a:cs typeface="Verdana"/>
              </a:rPr>
              <a:t>Criminalizar a conduta</a:t>
            </a:r>
          </a:p>
          <a:p>
            <a:pPr marL="342900" indent="-342900" fontAlgn="auto">
              <a:spcBef>
                <a:spcPts val="0"/>
              </a:spcBef>
              <a:spcAft>
                <a:spcPts val="0"/>
              </a:spcAft>
              <a:buFont typeface="Wingdings" pitchFamily="2" charset="2"/>
              <a:buChar char="§"/>
              <a:defRPr/>
            </a:pPr>
            <a:r>
              <a:rPr lang="pt-PT" dirty="0">
                <a:latin typeface="Verdana"/>
                <a:cs typeface="Verdana"/>
              </a:rPr>
              <a:t>Acesso ilícito</a:t>
            </a:r>
          </a:p>
          <a:p>
            <a:pPr marL="342900" indent="-342900" fontAlgn="auto">
              <a:spcBef>
                <a:spcPts val="0"/>
              </a:spcBef>
              <a:spcAft>
                <a:spcPts val="0"/>
              </a:spcAft>
              <a:buFont typeface="Wingdings" pitchFamily="2" charset="2"/>
              <a:buChar char="§"/>
              <a:defRPr/>
            </a:pPr>
            <a:r>
              <a:rPr lang="pt-PT" dirty="0">
                <a:latin typeface="Verdana"/>
                <a:cs typeface="Verdana"/>
              </a:rPr>
              <a:t>Interceção ilícita</a:t>
            </a:r>
          </a:p>
          <a:p>
            <a:pPr marL="342900" indent="-342900" fontAlgn="auto">
              <a:spcBef>
                <a:spcPts val="0"/>
              </a:spcBef>
              <a:spcAft>
                <a:spcPts val="0"/>
              </a:spcAft>
              <a:buFont typeface="Wingdings" pitchFamily="2" charset="2"/>
              <a:buChar char="§"/>
              <a:defRPr/>
            </a:pPr>
            <a:r>
              <a:rPr lang="pt-PT" dirty="0">
                <a:latin typeface="Verdana"/>
                <a:cs typeface="Verdana"/>
              </a:rPr>
              <a:t>Interferência nos dados</a:t>
            </a:r>
          </a:p>
          <a:p>
            <a:pPr marL="342900" indent="-342900" fontAlgn="auto">
              <a:spcBef>
                <a:spcPts val="0"/>
              </a:spcBef>
              <a:spcAft>
                <a:spcPts val="0"/>
              </a:spcAft>
              <a:buFont typeface="Wingdings" pitchFamily="2" charset="2"/>
              <a:buChar char="§"/>
              <a:defRPr/>
            </a:pPr>
            <a:r>
              <a:rPr lang="pt-PT" dirty="0">
                <a:latin typeface="Verdana"/>
                <a:cs typeface="Verdana"/>
              </a:rPr>
              <a:t>Interferência no sistema</a:t>
            </a:r>
          </a:p>
          <a:p>
            <a:pPr marL="342900" indent="-342900" fontAlgn="auto">
              <a:spcBef>
                <a:spcPts val="0"/>
              </a:spcBef>
              <a:spcAft>
                <a:spcPts val="0"/>
              </a:spcAft>
              <a:buFont typeface="Wingdings" pitchFamily="2" charset="2"/>
              <a:buChar char="§"/>
              <a:defRPr/>
            </a:pPr>
            <a:r>
              <a:rPr lang="pt-PT" dirty="0">
                <a:latin typeface="Verdana"/>
                <a:cs typeface="Verdana"/>
              </a:rPr>
              <a:t>Uso abusivo de dispositivos</a:t>
            </a:r>
          </a:p>
          <a:p>
            <a:pPr marL="342900" indent="-342900" fontAlgn="auto">
              <a:spcBef>
                <a:spcPts val="0"/>
              </a:spcBef>
              <a:spcAft>
                <a:spcPts val="0"/>
              </a:spcAft>
              <a:buFont typeface="Wingdings" pitchFamily="2" charset="2"/>
              <a:buChar char="§"/>
              <a:defRPr/>
            </a:pPr>
            <a:r>
              <a:rPr lang="pt-PT" dirty="0">
                <a:latin typeface="Verdana"/>
                <a:cs typeface="Verdana"/>
              </a:rPr>
              <a:t>Fraude e falsificação</a:t>
            </a:r>
          </a:p>
          <a:p>
            <a:pPr marL="342900" indent="-342900" fontAlgn="auto">
              <a:spcBef>
                <a:spcPts val="0"/>
              </a:spcBef>
              <a:spcAft>
                <a:spcPts val="0"/>
              </a:spcAft>
              <a:buFont typeface="Wingdings" pitchFamily="2" charset="2"/>
              <a:buChar char="§"/>
              <a:defRPr/>
            </a:pPr>
            <a:r>
              <a:rPr lang="pt-PT" dirty="0">
                <a:latin typeface="Verdana"/>
                <a:cs typeface="Verdana"/>
              </a:rPr>
              <a:t>Pornografia infantil</a:t>
            </a:r>
          </a:p>
          <a:p>
            <a:pPr marL="342900" indent="-342900" fontAlgn="auto">
              <a:spcBef>
                <a:spcPts val="0"/>
              </a:spcBef>
              <a:spcAft>
                <a:spcPts val="0"/>
              </a:spcAft>
              <a:buFont typeface="Wingdings" pitchFamily="2" charset="2"/>
              <a:buChar char="§"/>
              <a:defRPr/>
            </a:pPr>
            <a:r>
              <a:rPr lang="pt-PT" dirty="0">
                <a:latin typeface="Verdana"/>
                <a:cs typeface="Verdana"/>
              </a:rPr>
              <a:t>Infrações aos DPI</a:t>
            </a:r>
          </a:p>
          <a:p>
            <a:pPr marL="342900" indent="-342900" fontAlgn="auto">
              <a:spcBef>
                <a:spcPts val="0"/>
              </a:spcBef>
              <a:spcAft>
                <a:spcPts val="0"/>
              </a:spcAft>
              <a:buFont typeface="Wingdings" pitchFamily="2" charset="2"/>
              <a:buChar char="§"/>
              <a:defRPr/>
            </a:pPr>
            <a:r>
              <a:rPr lang="pt-PT" dirty="0">
                <a:latin typeface="Verdana"/>
                <a:cs typeface="Verdana"/>
              </a:rPr>
              <a:t>Tentativa e cumplicidade</a:t>
            </a:r>
          </a:p>
          <a:p>
            <a:pPr marL="342900" indent="-342900" fontAlgn="auto">
              <a:spcBef>
                <a:spcPts val="0"/>
              </a:spcBef>
              <a:spcAft>
                <a:spcPts val="0"/>
              </a:spcAft>
              <a:buFont typeface="Wingdings" pitchFamily="2" charset="2"/>
              <a:buChar char="§"/>
              <a:defRPr/>
            </a:pPr>
            <a:r>
              <a:rPr lang="pt-PT" dirty="0">
                <a:latin typeface="Verdana"/>
                <a:cs typeface="Verdana"/>
              </a:rPr>
              <a:t>Responsabilidade de pessoas coletivas</a:t>
            </a:r>
          </a:p>
        </p:txBody>
      </p:sp>
      <p:sp>
        <p:nvSpPr>
          <p:cNvPr id="21" name="Textfeld 4"/>
          <p:cNvSpPr txBox="1"/>
          <p:nvPr/>
        </p:nvSpPr>
        <p:spPr>
          <a:xfrm>
            <a:off x="6394447" y="988127"/>
            <a:ext cx="2570163" cy="5632311"/>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pt-PT" sz="1600" b="1" dirty="0">
                <a:latin typeface="Verdana"/>
                <a:cs typeface="Verdana"/>
              </a:rPr>
              <a:t>Cooperação internacional</a:t>
            </a:r>
          </a:p>
          <a:p>
            <a:pPr marL="361950" indent="-361950" fontAlgn="auto">
              <a:spcBef>
                <a:spcPts val="0"/>
              </a:spcBef>
              <a:spcAft>
                <a:spcPts val="0"/>
              </a:spcAft>
              <a:buFont typeface="Wingdings" pitchFamily="2" charset="2"/>
              <a:buChar char="§"/>
              <a:defRPr/>
            </a:pPr>
            <a:r>
              <a:rPr lang="pt-PT" sz="1600" dirty="0">
                <a:latin typeface="Verdana"/>
                <a:cs typeface="Verdana"/>
              </a:rPr>
              <a:t>Extradição</a:t>
            </a:r>
          </a:p>
          <a:p>
            <a:pPr marL="361950" indent="-361950" fontAlgn="auto">
              <a:spcBef>
                <a:spcPts val="0"/>
              </a:spcBef>
              <a:spcAft>
                <a:spcPts val="0"/>
              </a:spcAft>
              <a:buFont typeface="Wingdings" pitchFamily="2" charset="2"/>
              <a:buChar char="§"/>
              <a:defRPr/>
            </a:pPr>
            <a:r>
              <a:rPr lang="pt-PT" sz="1600" dirty="0">
                <a:latin typeface="Verdana"/>
                <a:cs typeface="Verdana"/>
              </a:rPr>
              <a:t>AJM</a:t>
            </a:r>
          </a:p>
          <a:p>
            <a:pPr marL="361950" indent="-361950" fontAlgn="auto">
              <a:spcBef>
                <a:spcPts val="0"/>
              </a:spcBef>
              <a:spcAft>
                <a:spcPts val="0"/>
              </a:spcAft>
              <a:buFont typeface="Wingdings" pitchFamily="2" charset="2"/>
              <a:buChar char="§"/>
              <a:defRPr/>
            </a:pPr>
            <a:r>
              <a:rPr lang="pt-PT" sz="1600" dirty="0">
                <a:latin typeface="Verdana"/>
                <a:cs typeface="Verdana"/>
              </a:rPr>
              <a:t>Informação espontânea</a:t>
            </a:r>
          </a:p>
          <a:p>
            <a:pPr marL="361950" indent="-361950" fontAlgn="auto">
              <a:spcBef>
                <a:spcPts val="0"/>
              </a:spcBef>
              <a:spcAft>
                <a:spcPts val="0"/>
              </a:spcAft>
              <a:buFont typeface="Wingdings" pitchFamily="2" charset="2"/>
              <a:buChar char="§"/>
              <a:defRPr/>
            </a:pPr>
            <a:r>
              <a:rPr lang="pt-PT" sz="1600"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sz="1600" dirty="0">
                <a:latin typeface="Verdana"/>
                <a:cs typeface="Verdana"/>
              </a:rPr>
              <a:t>Divulgação expedita de dados de tráfego</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a acesso</a:t>
            </a:r>
          </a:p>
          <a:p>
            <a:pPr marL="361950" indent="-361950">
              <a:buFont typeface="Wingdings" pitchFamily="2" charset="2"/>
              <a:buChar char="§"/>
              <a:defRPr/>
            </a:pPr>
            <a:r>
              <a:rPr lang="pt-PT" sz="1600" dirty="0">
                <a:latin typeface="Verdana"/>
                <a:cs typeface="Verdana"/>
              </a:rPr>
              <a:t>Acesso transfronteiras</a:t>
            </a:r>
          </a:p>
          <a:p>
            <a:pPr marL="361950" indent="-361950" fontAlgn="auto">
              <a:spcBef>
                <a:spcPts val="0"/>
              </a:spcBef>
              <a:spcAft>
                <a:spcPts val="0"/>
              </a:spcAft>
              <a:buFont typeface="Wingdings" pitchFamily="2" charset="2"/>
              <a:buChar char="§"/>
              <a:defRPr/>
            </a:pPr>
            <a:r>
              <a:rPr lang="pt-PT" sz="1600" dirty="0">
                <a:latin typeface="Verdana"/>
                <a:cs typeface="Verdana"/>
              </a:rPr>
              <a:t>AJM para dados de tráfego em tempo real</a:t>
            </a:r>
          </a:p>
          <a:p>
            <a:pPr marL="361950" indent="-361950" fontAlgn="auto">
              <a:spcBef>
                <a:spcPts val="0"/>
              </a:spcBef>
              <a:spcAft>
                <a:spcPts val="0"/>
              </a:spcAft>
              <a:buFont typeface="Wingdings" pitchFamily="2" charset="2"/>
              <a:buChar char="§"/>
              <a:defRPr/>
            </a:pPr>
            <a:r>
              <a:rPr lang="pt-PT" sz="1600" dirty="0">
                <a:latin typeface="Verdana"/>
                <a:cs typeface="Verdana"/>
              </a:rPr>
              <a:t>AJM relativa à interceção</a:t>
            </a:r>
          </a:p>
          <a:p>
            <a:pPr marL="361950" indent="-361950" fontAlgn="auto">
              <a:spcBef>
                <a:spcPts val="0"/>
              </a:spcBef>
              <a:spcAft>
                <a:spcPts val="0"/>
              </a:spcAft>
              <a:buFont typeface="Wingdings" pitchFamily="2" charset="2"/>
              <a:buChar char="§"/>
              <a:defRPr/>
            </a:pPr>
            <a:r>
              <a:rPr lang="pt-PT" sz="1600" dirty="0">
                <a:latin typeface="Verdana"/>
                <a:cs typeface="Verdana"/>
              </a:rPr>
              <a:t>Pontos de contacto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pt-PT" sz="4400" b="1">
                <a:latin typeface="Verdana" charset="0"/>
                <a:cs typeface="Verdana" charset="0"/>
              </a:rPr>
              <a:t>+</a:t>
            </a:r>
          </a:p>
        </p:txBody>
      </p:sp>
      <p:cxnSp>
        <p:nvCxnSpPr>
          <p:cNvPr id="25" name="Form 20"/>
          <p:cNvCxnSpPr>
            <a:stCxn id="19" idx="2"/>
          </p:cNvCxnSpPr>
          <p:nvPr/>
        </p:nvCxnSpPr>
        <p:spPr>
          <a:xfrm rot="5400000" flipH="1" flipV="1">
            <a:off x="3591782" y="3656700"/>
            <a:ext cx="783306"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53970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pt-PT" b="1" dirty="0">
                <a:latin typeface="Verdana"/>
                <a:cs typeface="Verdana"/>
              </a:rPr>
              <a:t>Instrumentos processuais</a:t>
            </a:r>
          </a:p>
          <a:p>
            <a:pPr marL="361950" indent="-361950" fontAlgn="auto">
              <a:spcBef>
                <a:spcPts val="0"/>
              </a:spcBef>
              <a:spcAft>
                <a:spcPts val="0"/>
              </a:spcAft>
              <a:buFont typeface="Wingdings" pitchFamily="2" charset="2"/>
              <a:buChar char="§"/>
              <a:defRPr/>
            </a:pPr>
            <a:r>
              <a:rPr lang="pt-PT" dirty="0">
                <a:latin typeface="Verdana"/>
                <a:cs typeface="Verdana"/>
              </a:rPr>
              <a:t>Preservação expedita</a:t>
            </a:r>
          </a:p>
          <a:p>
            <a:pPr marL="361950" indent="-361950" fontAlgn="auto">
              <a:spcBef>
                <a:spcPts val="0"/>
              </a:spcBef>
              <a:spcAft>
                <a:spcPts val="0"/>
              </a:spcAft>
              <a:buFont typeface="Wingdings" pitchFamily="2" charset="2"/>
              <a:buChar char="§"/>
              <a:defRPr/>
            </a:pPr>
            <a:r>
              <a:rPr lang="pt-PT" dirty="0">
                <a:latin typeface="Verdana"/>
                <a:cs typeface="Verdana"/>
              </a:rPr>
              <a:t>Divulgação de dados de tráfego</a:t>
            </a:r>
          </a:p>
          <a:p>
            <a:pPr marL="361950" indent="-361950" fontAlgn="auto">
              <a:spcBef>
                <a:spcPts val="0"/>
              </a:spcBef>
              <a:spcAft>
                <a:spcPts val="0"/>
              </a:spcAft>
              <a:buFont typeface="Wingdings" pitchFamily="2" charset="2"/>
              <a:buChar char="§"/>
              <a:defRPr/>
            </a:pPr>
            <a:r>
              <a:rPr lang="pt-PT" dirty="0">
                <a:latin typeface="Verdana"/>
                <a:cs typeface="Verdana"/>
              </a:rPr>
              <a:t>Busca e apreensão</a:t>
            </a:r>
          </a:p>
          <a:p>
            <a:pPr marL="361950" indent="-361950" fontAlgn="auto">
              <a:spcBef>
                <a:spcPts val="0"/>
              </a:spcBef>
              <a:spcAft>
                <a:spcPts val="0"/>
              </a:spcAft>
              <a:buFont typeface="Wingdings" pitchFamily="2" charset="2"/>
              <a:buChar char="§"/>
              <a:defRPr/>
            </a:pPr>
            <a:r>
              <a:rPr lang="pt-PT" dirty="0">
                <a:latin typeface="Verdana"/>
                <a:cs typeface="Verdana"/>
              </a:rPr>
              <a:t>Injunção</a:t>
            </a:r>
          </a:p>
          <a:p>
            <a:pPr marL="361950" indent="-361950" fontAlgn="auto">
              <a:spcBef>
                <a:spcPts val="0"/>
              </a:spcBef>
              <a:spcAft>
                <a:spcPts val="0"/>
              </a:spcAft>
              <a:buFont typeface="Wingdings" pitchFamily="2" charset="2"/>
              <a:buChar char="§"/>
              <a:defRPr/>
            </a:pPr>
            <a:r>
              <a:rPr lang="pt-PT" dirty="0">
                <a:latin typeface="Verdana"/>
                <a:cs typeface="Verdana"/>
              </a:rPr>
              <a:t>Dados de tráfego em tempo real</a:t>
            </a:r>
          </a:p>
          <a:p>
            <a:pPr marL="361950" indent="-361950" fontAlgn="auto">
              <a:spcBef>
                <a:spcPts val="0"/>
              </a:spcBef>
              <a:spcAft>
                <a:spcPts val="0"/>
              </a:spcAft>
              <a:buFont typeface="Wingdings" pitchFamily="2" charset="2"/>
              <a:buChar char="§"/>
              <a:defRPr/>
            </a:pPr>
            <a:r>
              <a:rPr lang="pt-PT" dirty="0">
                <a:latin typeface="Verdana"/>
                <a:cs typeface="Verdana"/>
              </a:rPr>
              <a:t>Interceção de dados de conteúdo</a:t>
            </a:r>
            <a:endParaRPr lang="pt-PT"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pt-PT" sz="1600" b="1">
                <a:solidFill>
                  <a:schemeClr val="tx1">
                    <a:lumMod val="65000"/>
                    <a:lumOff val="35000"/>
                  </a:schemeClr>
                </a:solidFill>
                <a:latin typeface="Verdana"/>
                <a:cs typeface="Verdana"/>
              </a:rPr>
              <a:t>Harmonização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A Convenção de Budapeste sobre Cibercrime do Conselho da Europa</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417162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3</a:t>
            </a:r>
          </a:p>
          <a:p>
            <a:pPr algn="ctr" eaLnBrk="1" hangingPunct="1">
              <a:lnSpc>
                <a:spcPct val="80000"/>
              </a:lnSpc>
            </a:pPr>
            <a:br>
              <a:rPr lang="pt-PT" sz="3200" b="1">
                <a:ea typeface="ＭＳ Ｐゴシック" charset="0"/>
                <a:cs typeface="ＭＳ Ｐゴシック" charset="0"/>
              </a:rPr>
            </a:br>
            <a:r>
              <a:rPr lang="pt-PT" sz="3200" b="1">
                <a:ea typeface="ＭＳ Ｐゴシック" charset="0"/>
                <a:cs typeface="ＭＳ Ｐゴシック" charset="0"/>
              </a:rPr>
              <a:t>Abordagens à cooperação internacional formal – outros tratados e mecanismos</a:t>
            </a:r>
          </a:p>
        </p:txBody>
      </p:sp>
    </p:spTree>
    <p:extLst>
      <p:ext uri="{BB962C8B-B14F-4D97-AF65-F5344CB8AC3E}">
        <p14:creationId xmlns:p14="http://schemas.microsoft.com/office/powerpoint/2010/main"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400" b="1" dirty="0">
                <a:ea typeface="ＭＳ Ｐゴシック" pitchFamily="34" charset="-128"/>
              </a:rPr>
              <a:t>Perspetiva geral sobre os mecanismos regionais e mundiais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653114" cy="4832092"/>
          </a:xfrm>
          <a:prstGeom prst="rect">
            <a:avLst/>
          </a:prstGeom>
        </p:spPr>
        <p:txBody>
          <a:bodyPr wrap="square">
            <a:spAutoFit/>
          </a:bodyPr>
          <a:lstStyle/>
          <a:p>
            <a:pPr marL="342900" indent="-342900">
              <a:buFont typeface="Wingdings" pitchFamily="2" charset="2"/>
              <a:buChar char="Ø"/>
            </a:pPr>
            <a:r>
              <a:rPr lang="pt-PT" sz="2200"/>
              <a:t>Convenção das Nações Unidas contra a Criminalidade Organizada Transnacional (</a:t>
            </a:r>
            <a:r>
              <a:rPr lang="pt-PT" sz="2200" b="1"/>
              <a:t>UNTOC</a:t>
            </a:r>
            <a:r>
              <a:rPr lang="pt-PT" sz="2200"/>
              <a:t>)</a:t>
            </a:r>
          </a:p>
          <a:p>
            <a:pPr marL="342900" indent="-342900">
              <a:buFont typeface="Wingdings" pitchFamily="2" charset="2"/>
              <a:buChar char="Ø"/>
            </a:pPr>
            <a:endParaRPr lang="en-GB" sz="2200" dirty="0"/>
          </a:p>
          <a:p>
            <a:pPr marL="342900" indent="-342900">
              <a:buFont typeface="Wingdings" pitchFamily="2" charset="2"/>
              <a:buChar char="Ø"/>
            </a:pPr>
            <a:r>
              <a:rPr lang="pt-PT" sz="2200"/>
              <a:t>Convenção das Nações Unidas contra a Corrupção (</a:t>
            </a:r>
            <a:r>
              <a:rPr lang="pt-PT" sz="2200" b="1"/>
              <a:t>UNCAC</a:t>
            </a:r>
            <a:r>
              <a:rPr lang="pt-PT" sz="2200"/>
              <a:t>)</a:t>
            </a:r>
          </a:p>
          <a:p>
            <a:pPr marL="342900" indent="-342900">
              <a:buFont typeface="Wingdings" pitchFamily="2" charset="2"/>
              <a:buChar char="Ø"/>
            </a:pPr>
            <a:endParaRPr lang="en-GB" sz="2200" dirty="0"/>
          </a:p>
          <a:p>
            <a:pPr marL="342900" indent="-342900">
              <a:buFont typeface="Wingdings" pitchFamily="2" charset="2"/>
              <a:buChar char="Ø"/>
            </a:pPr>
            <a:r>
              <a:rPr lang="pt-PT" sz="2200"/>
              <a:t>Convenção do Conselho da Europa relativa à Assistência Jurídica Mútua em Matéria Penal</a:t>
            </a:r>
          </a:p>
          <a:p>
            <a:pPr marL="342900" indent="-342900">
              <a:buFont typeface="Wingdings" pitchFamily="2" charset="2"/>
              <a:buChar char="Ø"/>
            </a:pPr>
            <a:endParaRPr lang="en-GB" sz="2200" dirty="0"/>
          </a:p>
          <a:p>
            <a:pPr marL="342900" indent="-342900">
              <a:buFont typeface="Wingdings" pitchFamily="2" charset="2"/>
              <a:buChar char="Ø"/>
            </a:pPr>
            <a:r>
              <a:rPr lang="pt-PT" sz="2200"/>
              <a:t>Outros mecanismos regionais (União Africana, ASEAN, Commonwealth, OEA, etc.)</a:t>
            </a:r>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pt-PT" sz="2200"/>
              <a:t>Ano de assinatura: 2000</a:t>
            </a:r>
          </a:p>
          <a:p>
            <a:pPr marL="342900" indent="-342900">
              <a:buFont typeface="Wingdings" pitchFamily="2" charset="2"/>
              <a:buChar char="Ø"/>
            </a:pPr>
            <a:endParaRPr lang="en-GB" sz="2200" dirty="0"/>
          </a:p>
          <a:p>
            <a:pPr marL="342900" indent="-342900">
              <a:buFont typeface="Wingdings" pitchFamily="2" charset="2"/>
              <a:buChar char="Ø"/>
            </a:pPr>
            <a:r>
              <a:rPr lang="pt-PT" sz="2200"/>
              <a:t>Entrada em vigor: 2003</a:t>
            </a:r>
          </a:p>
          <a:p>
            <a:pPr marL="342900" indent="-342900">
              <a:buFont typeface="Wingdings" pitchFamily="2" charset="2"/>
              <a:buChar char="Ø"/>
            </a:pPr>
            <a:endParaRPr lang="en-GB" sz="2200" dirty="0"/>
          </a:p>
          <a:p>
            <a:pPr marL="342900" indent="-342900">
              <a:buFont typeface="Wingdings" pitchFamily="2" charset="2"/>
              <a:buChar char="Ø"/>
            </a:pPr>
            <a:r>
              <a:rPr lang="pt-PT" sz="2200"/>
              <a:t>Número de signatários: 147</a:t>
            </a:r>
          </a:p>
          <a:p>
            <a:pPr marL="342900" indent="-342900">
              <a:buFont typeface="Wingdings" pitchFamily="2" charset="2"/>
              <a:buChar char="Ø"/>
            </a:pPr>
            <a:endParaRPr lang="en-GB" sz="2200" dirty="0"/>
          </a:p>
          <a:p>
            <a:pPr marL="342900" indent="-342900" algn="just">
              <a:buFont typeface="Wingdings" pitchFamily="2" charset="2"/>
              <a:buChar char="Ø"/>
            </a:pPr>
            <a:r>
              <a:rPr lang="pt-PT" sz="2200"/>
              <a:t>Objetivo: promover a cooperação para prevenir e combater mais eficazmente a criminalidade organizada transnacional</a:t>
            </a:r>
          </a:p>
          <a:p>
            <a:pPr algn="just"/>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753574" y="1126382"/>
            <a:ext cx="4572000" cy="3816429"/>
          </a:xfrm>
          <a:prstGeom prst="rect">
            <a:avLst/>
          </a:prstGeom>
        </p:spPr>
        <p:txBody>
          <a:bodyPr>
            <a:spAutoFit/>
          </a:bodyPr>
          <a:lstStyle/>
          <a:p>
            <a:pPr marL="342900" indent="-342900">
              <a:buFont typeface="Wingdings" pitchFamily="2" charset="2"/>
              <a:buChar char="ü"/>
            </a:pPr>
            <a:r>
              <a:rPr lang="pt-PT" sz="2200" dirty="0"/>
              <a:t>Permite a cooperação internacional em matéria de infrações transnacionais que envolvam grupos criminosos organizados:</a:t>
            </a:r>
          </a:p>
          <a:p>
            <a:pPr marL="800100" lvl="1" indent="-342900">
              <a:buFont typeface="Wingdings" pitchFamily="2" charset="2"/>
              <a:buChar char="ü"/>
            </a:pPr>
            <a:endParaRPr lang="en-GB" sz="2200" dirty="0"/>
          </a:p>
          <a:p>
            <a:pPr marL="800100" lvl="1" indent="-342900">
              <a:buFont typeface="Wingdings" pitchFamily="2" charset="2"/>
              <a:buChar char="ü"/>
            </a:pPr>
            <a:r>
              <a:rPr lang="pt-PT" sz="2200" dirty="0"/>
              <a:t>Infrações graves (pena mínima de 4 anos)</a:t>
            </a:r>
          </a:p>
          <a:p>
            <a:pPr lvl="1" algn="ctr"/>
            <a:r>
              <a:rPr lang="pt-PT" sz="2200" dirty="0"/>
              <a:t>+</a:t>
            </a:r>
          </a:p>
          <a:p>
            <a:pPr marL="800100" lvl="1" indent="-342900">
              <a:buFont typeface="Wingdings" pitchFamily="2" charset="2"/>
              <a:buChar char="ü"/>
            </a:pPr>
            <a:r>
              <a:rPr lang="pt-PT" sz="2200" dirty="0"/>
              <a:t>Infrações estabelecidas ao abrigo da Convenção</a:t>
            </a:r>
          </a:p>
        </p:txBody>
      </p:sp>
    </p:spTree>
    <p:extLst>
      <p:ext uri="{BB962C8B-B14F-4D97-AF65-F5344CB8AC3E}">
        <p14:creationId xmlns:p14="http://schemas.microsoft.com/office/powerpoint/2010/main"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5016758"/>
          </a:xfrm>
          <a:prstGeom prst="rect">
            <a:avLst/>
          </a:prstGeom>
        </p:spPr>
        <p:txBody>
          <a:bodyPr wrap="square">
            <a:spAutoFit/>
          </a:bodyPr>
          <a:lstStyle/>
          <a:p>
            <a:pPr marL="342900" indent="-342900">
              <a:buFont typeface="Wingdings" pitchFamily="2" charset="2"/>
              <a:buChar char="Ø"/>
            </a:pPr>
            <a:r>
              <a:rPr lang="pt-PT" sz="2000" b="1" dirty="0"/>
              <a:t>Infrações:</a:t>
            </a:r>
          </a:p>
          <a:p>
            <a:pPr marL="800100" lvl="1" indent="-342900">
              <a:buFont typeface="Wingdings" pitchFamily="2" charset="2"/>
              <a:buChar char="Ø"/>
            </a:pPr>
            <a:r>
              <a:rPr lang="pt-PT" sz="2000" dirty="0"/>
              <a:t>Participação em grupos de criminalidade organizada</a:t>
            </a:r>
          </a:p>
          <a:p>
            <a:pPr marL="800100" lvl="1" indent="-342900">
              <a:buFont typeface="Wingdings" pitchFamily="2" charset="2"/>
              <a:buChar char="Ø"/>
            </a:pPr>
            <a:r>
              <a:rPr lang="pt-PT" sz="2000" dirty="0"/>
              <a:t>Branqueamento dos produtos do crime</a:t>
            </a:r>
          </a:p>
          <a:p>
            <a:pPr marL="800100" lvl="1" indent="-342900">
              <a:buFont typeface="Wingdings" pitchFamily="2" charset="2"/>
              <a:buChar char="Ø"/>
            </a:pPr>
            <a:r>
              <a:rPr lang="pt-PT" sz="2000" dirty="0"/>
              <a:t>Corrupção </a:t>
            </a:r>
          </a:p>
          <a:p>
            <a:pPr marL="800100" lvl="1" indent="-342900">
              <a:buFont typeface="Wingdings" pitchFamily="2" charset="2"/>
              <a:buChar char="Ø"/>
            </a:pPr>
            <a:r>
              <a:rPr lang="pt-PT" sz="2000" dirty="0"/>
              <a:t>Obstrução à justiça</a:t>
            </a:r>
          </a:p>
          <a:p>
            <a:pPr marL="800100" lvl="1" indent="-342900">
              <a:buFont typeface="Wingdings" pitchFamily="2" charset="2"/>
              <a:buChar char="Ø"/>
            </a:pPr>
            <a:endParaRPr lang="en-US" sz="2000" dirty="0"/>
          </a:p>
          <a:p>
            <a:pPr marL="342900" indent="-342900">
              <a:buFont typeface="Wingdings" pitchFamily="2" charset="2"/>
              <a:buChar char="ü"/>
            </a:pPr>
            <a:r>
              <a:rPr lang="pt-PT" sz="2000" b="1" dirty="0"/>
              <a:t>Poderes processuais:</a:t>
            </a:r>
          </a:p>
          <a:p>
            <a:pPr marL="800100" lvl="1" indent="-342900">
              <a:buFont typeface="Wingdings" pitchFamily="2" charset="2"/>
              <a:buChar char="ü"/>
            </a:pPr>
            <a:r>
              <a:rPr lang="pt-PT" sz="2000" dirty="0"/>
              <a:t>Ação penal, sentença e sanções</a:t>
            </a:r>
          </a:p>
          <a:p>
            <a:pPr marL="800100" lvl="1" indent="-342900">
              <a:buFont typeface="Wingdings" pitchFamily="2" charset="2"/>
              <a:buChar char="ü"/>
            </a:pPr>
            <a:r>
              <a:rPr lang="pt-PT" sz="2000" dirty="0"/>
              <a:t>Confisco e apreensão</a:t>
            </a:r>
          </a:p>
          <a:p>
            <a:pPr marL="800100" lvl="1" indent="-342900">
              <a:buFont typeface="Wingdings" pitchFamily="2" charset="2"/>
              <a:buChar char="ü"/>
            </a:pPr>
            <a:r>
              <a:rPr lang="pt-PT" sz="2000" dirty="0"/>
              <a:t>Alienação dos produtos do crime</a:t>
            </a:r>
          </a:p>
          <a:p>
            <a:pPr marL="342900" indent="-342900">
              <a:buFont typeface="Wingdings" pitchFamily="2" charset="2"/>
              <a:buChar char="ü"/>
            </a:pPr>
            <a:endParaRPr lang="en-GB" sz="2000" dirty="0"/>
          </a:p>
          <a:p>
            <a:pPr marL="342900" indent="-342900">
              <a:buFont typeface="Wingdings" pitchFamily="2" charset="2"/>
              <a:buChar char="ü"/>
            </a:pPr>
            <a:r>
              <a:rPr lang="pt-PT" sz="2000" b="1" dirty="0"/>
              <a:t>Extradição</a:t>
            </a:r>
            <a:endParaRPr lang="pt-PT" sz="2200" b="1"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5509200"/>
          </a:xfrm>
          <a:prstGeom prst="rect">
            <a:avLst/>
          </a:prstGeom>
        </p:spPr>
        <p:txBody>
          <a:bodyPr wrap="square">
            <a:spAutoFit/>
          </a:bodyPr>
          <a:lstStyle/>
          <a:p>
            <a:pPr marL="342900" indent="-342900">
              <a:buFont typeface="Wingdings" pitchFamily="2" charset="2"/>
              <a:buChar char="ü"/>
            </a:pPr>
            <a:r>
              <a:rPr lang="pt-PT" sz="2000" b="1" dirty="0"/>
              <a:t>Assistência mútua:</a:t>
            </a:r>
          </a:p>
          <a:p>
            <a:pPr marL="1257300" lvl="2" indent="-342900">
              <a:buFont typeface="Wingdings" pitchFamily="2" charset="2"/>
              <a:buChar char="ü"/>
            </a:pPr>
            <a:r>
              <a:rPr lang="pt-PT" sz="2000" dirty="0"/>
              <a:t>Obtenção de provas ou declarações</a:t>
            </a:r>
          </a:p>
          <a:p>
            <a:pPr marL="1257300" lvl="2" indent="-342900">
              <a:buFont typeface="Wingdings" pitchFamily="2" charset="2"/>
              <a:buChar char="ü"/>
            </a:pPr>
            <a:r>
              <a:rPr lang="pt-PT" sz="2000" dirty="0"/>
              <a:t>Citação ou notificação</a:t>
            </a:r>
          </a:p>
          <a:p>
            <a:pPr marL="1257300" lvl="2" indent="-342900">
              <a:buFont typeface="Wingdings" pitchFamily="2" charset="2"/>
              <a:buChar char="ü"/>
            </a:pPr>
            <a:r>
              <a:rPr lang="pt-PT" sz="2000" dirty="0"/>
              <a:t>Realização de buscas, apreensões e congelamento</a:t>
            </a:r>
          </a:p>
          <a:p>
            <a:pPr marL="1257300" lvl="2" indent="-342900">
              <a:buFont typeface="Wingdings" pitchFamily="2" charset="2"/>
              <a:buChar char="ü"/>
            </a:pPr>
            <a:r>
              <a:rPr lang="pt-PT" sz="2000" dirty="0"/>
              <a:t>Análise de objetos e sites</a:t>
            </a:r>
          </a:p>
          <a:p>
            <a:pPr marL="1257300" lvl="2" indent="-342900">
              <a:buFont typeface="Wingdings" pitchFamily="2" charset="2"/>
              <a:buChar char="ü"/>
            </a:pPr>
            <a:r>
              <a:rPr lang="pt-PT" sz="2000" dirty="0"/>
              <a:t>Prestação de informação, elementos de prova e avaliações</a:t>
            </a:r>
          </a:p>
          <a:p>
            <a:pPr marL="1257300" lvl="2" indent="-342900">
              <a:buFont typeface="Wingdings" pitchFamily="2" charset="2"/>
              <a:buChar char="ü"/>
            </a:pPr>
            <a:r>
              <a:rPr lang="pt-PT" sz="2000" dirty="0"/>
              <a:t>Disponibilização de registos</a:t>
            </a:r>
          </a:p>
          <a:p>
            <a:pPr marL="1257300" lvl="2" indent="-342900">
              <a:buFont typeface="Wingdings" pitchFamily="2" charset="2"/>
              <a:buChar char="ü"/>
            </a:pPr>
            <a:r>
              <a:rPr lang="pt-PT" sz="2000" dirty="0"/>
              <a:t>Identificação ou deteção de produtos e instrumentos de crimes</a:t>
            </a:r>
          </a:p>
          <a:p>
            <a:pPr marL="1257300" lvl="2" indent="-342900">
              <a:buFont typeface="Wingdings" pitchFamily="2" charset="2"/>
              <a:buChar char="ü"/>
            </a:pPr>
            <a:r>
              <a:rPr lang="pt-PT" sz="2000" dirty="0"/>
              <a:t>Outra assistência que não seja contrária ao direito interno</a:t>
            </a:r>
          </a:p>
          <a:p>
            <a:pPr lvl="1"/>
            <a:endParaRPr lang="en-GB" sz="2200" dirty="0"/>
          </a:p>
        </p:txBody>
      </p:sp>
    </p:spTree>
    <p:extLst>
      <p:ext uri="{BB962C8B-B14F-4D97-AF65-F5344CB8AC3E}">
        <p14:creationId xmlns:p14="http://schemas.microsoft.com/office/powerpoint/2010/main"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Agenda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pt-PT" sz="2000" b="1"/>
              <a:t>Parte 1</a:t>
            </a:r>
          </a:p>
          <a:p>
            <a:pPr marL="342900" indent="-342900" algn="just" eaLnBrk="1" hangingPunct="1">
              <a:buFont typeface="Wingdings" pitchFamily="2" charset="2"/>
              <a:buChar char="ü"/>
            </a:pPr>
            <a:r>
              <a:rPr lang="pt-PT" sz="2000" i="1"/>
              <a:t>Atualização sobre o cibercrime e as provas sob a forma eletrónica</a:t>
            </a:r>
          </a:p>
          <a:p>
            <a:pPr marL="0" indent="0" algn="just" eaLnBrk="1" hangingPunct="1">
              <a:buNone/>
            </a:pPr>
            <a:endParaRPr lang="en-GB" sz="2000" dirty="0"/>
          </a:p>
          <a:p>
            <a:pPr marL="342900" indent="-342900" algn="just" eaLnBrk="1" hangingPunct="1">
              <a:buFont typeface="Wingdings" pitchFamily="2" charset="2"/>
              <a:buChar char="Ø"/>
            </a:pPr>
            <a:r>
              <a:rPr lang="pt-PT" sz="2000" b="1"/>
              <a:t>Parte 3</a:t>
            </a:r>
          </a:p>
          <a:p>
            <a:pPr marL="342900" indent="-342900" algn="just">
              <a:buFont typeface="Wingdings" pitchFamily="2" charset="2"/>
              <a:buChar char="ü"/>
            </a:pPr>
            <a:r>
              <a:rPr lang="pt-PT" sz="2000" i="1"/>
              <a:t>Perspetiva geral sobre a Convenção de Budapeste </a:t>
            </a:r>
          </a:p>
          <a:p>
            <a:pPr algn="just"/>
            <a:endParaRPr lang="en-GB" sz="2000" i="1" dirty="0"/>
          </a:p>
          <a:p>
            <a:pPr marL="342900" indent="-342900" algn="just" eaLnBrk="1" hangingPunct="1">
              <a:buFont typeface="Wingdings" pitchFamily="2" charset="2"/>
              <a:buChar char="Ø"/>
            </a:pPr>
            <a:r>
              <a:rPr lang="pt-PT" sz="2000" b="1"/>
              <a:t>Parte 2</a:t>
            </a:r>
          </a:p>
          <a:p>
            <a:pPr marL="342900" indent="-342900" algn="just" eaLnBrk="1" hangingPunct="1">
              <a:buFont typeface="Wingdings" pitchFamily="2" charset="2"/>
              <a:buChar char="ü"/>
            </a:pPr>
            <a:r>
              <a:rPr lang="pt-PT" sz="2000" i="1"/>
              <a:t>Abordagens à cooperação internacional formal</a:t>
            </a:r>
          </a:p>
          <a:p>
            <a:pPr marL="0" indent="0" algn="just" eaLnBrk="1" hangingPunct="1">
              <a:buNone/>
            </a:pPr>
            <a:endParaRPr lang="en-GB" sz="2000"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pt-PT" sz="2000" b="1"/>
              <a:t>Parte 4</a:t>
            </a:r>
          </a:p>
          <a:p>
            <a:pPr marL="342900" indent="-342900" algn="just">
              <a:lnSpc>
                <a:spcPct val="80000"/>
              </a:lnSpc>
              <a:buFont typeface="Wingdings" pitchFamily="2" charset="2"/>
              <a:buChar char="ü"/>
            </a:pPr>
            <a:r>
              <a:rPr lang="pt-PT" sz="2000" i="1"/>
              <a:t>Perspetiva geral sobre o Segundo Protocolo Adicional </a:t>
            </a:r>
          </a:p>
          <a:p>
            <a:pPr marL="0" indent="0" algn="just" eaLnBrk="1" hangingPunct="1">
              <a:lnSpc>
                <a:spcPct val="80000"/>
              </a:lnSpc>
              <a:buNone/>
            </a:pPr>
            <a:endParaRPr lang="en-GB" sz="2000" dirty="0"/>
          </a:p>
          <a:p>
            <a:pPr marL="342900" indent="-342900" algn="just" eaLnBrk="1" hangingPunct="1">
              <a:lnSpc>
                <a:spcPct val="80000"/>
              </a:lnSpc>
              <a:buFont typeface="Wingdings" pitchFamily="2" charset="2"/>
              <a:buChar char="Ø"/>
            </a:pPr>
            <a:r>
              <a:rPr lang="pt-PT" sz="2000" b="1"/>
              <a:t>Parte 5</a:t>
            </a:r>
          </a:p>
          <a:p>
            <a:pPr marL="342900" indent="-342900" algn="just">
              <a:lnSpc>
                <a:spcPct val="80000"/>
              </a:lnSpc>
              <a:buFont typeface="Wingdings" pitchFamily="2" charset="2"/>
              <a:buChar char="ü"/>
            </a:pPr>
            <a:r>
              <a:rPr lang="pt-PT" sz="2000" i="1"/>
              <a:t>Síntese</a:t>
            </a:r>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pt-PT" sz="2400"/>
              <a:t>Ano de assinatura: 2003</a:t>
            </a:r>
          </a:p>
          <a:p>
            <a:pPr marL="342900" indent="-342900">
              <a:buFont typeface="Wingdings" pitchFamily="2" charset="2"/>
              <a:buChar char="Ø"/>
            </a:pPr>
            <a:endParaRPr lang="en-GB" sz="2400" dirty="0"/>
          </a:p>
          <a:p>
            <a:pPr marL="342900" indent="-342900">
              <a:buFont typeface="Wingdings" pitchFamily="2" charset="2"/>
              <a:buChar char="Ø"/>
            </a:pPr>
            <a:r>
              <a:rPr lang="pt-PT" sz="2400"/>
              <a:t>Entrada em vigor: 2005</a:t>
            </a:r>
          </a:p>
          <a:p>
            <a:pPr marL="342900" indent="-342900">
              <a:buFont typeface="Wingdings" pitchFamily="2" charset="2"/>
              <a:buChar char="Ø"/>
            </a:pPr>
            <a:endParaRPr lang="en-GB" sz="2400" dirty="0"/>
          </a:p>
          <a:p>
            <a:pPr marL="342900" indent="-342900">
              <a:buFont typeface="Wingdings" pitchFamily="2" charset="2"/>
              <a:buChar char="Ø"/>
            </a:pPr>
            <a:r>
              <a:rPr lang="pt-PT" sz="2400"/>
              <a:t>Número de signatários: 140</a:t>
            </a:r>
          </a:p>
          <a:p>
            <a:pPr marL="342900" indent="-342900">
              <a:buFont typeface="Wingdings" pitchFamily="2" charset="2"/>
              <a:buChar char="Ø"/>
            </a:pPr>
            <a:endParaRPr lang="en-GB" sz="2400" dirty="0"/>
          </a:p>
          <a:p>
            <a:pPr marL="342900" indent="-342900" algn="just">
              <a:buFont typeface="Wingdings" pitchFamily="2" charset="2"/>
              <a:buChar char="Ø"/>
            </a:pPr>
            <a:r>
              <a:rPr lang="pt-PT" sz="2400"/>
              <a:t>Os objetivos incluem promover, facilitar e apoiar a cooperação internacional e a assistência técnica na prevenção e luta contra a corrupção</a:t>
            </a:r>
          </a:p>
          <a:p>
            <a:pPr algn="just"/>
            <a:endParaRPr lang="en-GB" sz="2400" dirty="0"/>
          </a:p>
          <a:p>
            <a:endParaRPr lang="en-GB"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pt-PT" sz="2400"/>
              <a:t>Permite a cooperação internacional para as infrações estabelecidas ao abrigo da Convenção</a:t>
            </a:r>
          </a:p>
        </p:txBody>
      </p:sp>
    </p:spTree>
    <p:extLst>
      <p:ext uri="{BB962C8B-B14F-4D97-AF65-F5344CB8AC3E}">
        <p14:creationId xmlns:p14="http://schemas.microsoft.com/office/powerpoint/2010/main"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647700"/>
          </a:xfrm>
          <a:prstGeom prst="rect">
            <a:avLst/>
          </a:prstGeom>
        </p:spPr>
        <p:txBody>
          <a:bodyPr wrap="square">
            <a:spAutoFit/>
          </a:bodyPr>
          <a:lstStyle/>
          <a:p>
            <a:pPr marL="342900" indent="-342900">
              <a:buFont typeface="Wingdings" pitchFamily="2" charset="2"/>
              <a:buChar char="Ø"/>
            </a:pPr>
            <a:r>
              <a:rPr lang="pt-PT" sz="2000" b="1" dirty="0"/>
              <a:t>Infrações:</a:t>
            </a:r>
          </a:p>
          <a:p>
            <a:pPr marL="800100" lvl="1" indent="-342900">
              <a:buFont typeface="Wingdings" pitchFamily="2" charset="2"/>
              <a:buChar char="Ø"/>
            </a:pPr>
            <a:r>
              <a:rPr lang="pt-PT" sz="2000" dirty="0"/>
              <a:t>Suborno</a:t>
            </a:r>
          </a:p>
          <a:p>
            <a:pPr marL="800100" lvl="1" indent="-342900">
              <a:buFont typeface="Wingdings" pitchFamily="2" charset="2"/>
              <a:buChar char="Ø"/>
            </a:pPr>
            <a:r>
              <a:rPr lang="pt-PT" sz="2000" dirty="0"/>
              <a:t>Desvio ou apropriação fraudulenta</a:t>
            </a:r>
          </a:p>
          <a:p>
            <a:pPr marL="800100" lvl="1" indent="-342900">
              <a:buFont typeface="Wingdings" pitchFamily="2" charset="2"/>
              <a:buChar char="Ø"/>
            </a:pPr>
            <a:r>
              <a:rPr lang="pt-PT" sz="2000" dirty="0"/>
              <a:t>Tráfico de influências</a:t>
            </a:r>
          </a:p>
          <a:p>
            <a:pPr marL="800100" lvl="1" indent="-342900">
              <a:buFont typeface="Wingdings" pitchFamily="2" charset="2"/>
              <a:buChar char="Ø"/>
            </a:pPr>
            <a:r>
              <a:rPr lang="pt-PT" sz="2000" dirty="0"/>
              <a:t>Abuso de funções</a:t>
            </a:r>
          </a:p>
          <a:p>
            <a:pPr marL="800100" lvl="1" indent="-342900">
              <a:buFont typeface="Wingdings" pitchFamily="2" charset="2"/>
              <a:buChar char="Ø"/>
            </a:pPr>
            <a:r>
              <a:rPr lang="pt-PT" sz="2000" dirty="0"/>
              <a:t>Enriquecimento ilícito </a:t>
            </a:r>
          </a:p>
          <a:p>
            <a:pPr marL="800100" lvl="1" indent="-342900">
              <a:buFont typeface="Wingdings" pitchFamily="2" charset="2"/>
              <a:buChar char="Ø"/>
            </a:pPr>
            <a:r>
              <a:rPr lang="pt-PT" sz="2000" dirty="0"/>
              <a:t>Branqueamento de produtos de crime</a:t>
            </a:r>
          </a:p>
          <a:p>
            <a:pPr marL="800100" lvl="1" indent="-342900">
              <a:buFont typeface="Wingdings" pitchFamily="2" charset="2"/>
              <a:buChar char="Ø"/>
            </a:pPr>
            <a:r>
              <a:rPr lang="pt-PT" sz="2000" dirty="0"/>
              <a:t>Ocultação </a:t>
            </a:r>
          </a:p>
          <a:p>
            <a:pPr marL="800100" lvl="1" indent="-342900">
              <a:buFont typeface="Wingdings" pitchFamily="2" charset="2"/>
              <a:buChar char="Ø"/>
            </a:pPr>
            <a:r>
              <a:rPr lang="pt-PT" sz="2000" dirty="0"/>
              <a:t>Obstrução à justiça </a:t>
            </a:r>
          </a:p>
          <a:p>
            <a:pPr lvl="1"/>
            <a:endParaRPr lang="en-US" sz="2000" dirty="0"/>
          </a:p>
          <a:p>
            <a:pPr marL="342900" indent="-342900">
              <a:buFont typeface="Wingdings" pitchFamily="2" charset="2"/>
              <a:buChar char="ü"/>
            </a:pPr>
            <a:r>
              <a:rPr lang="pt-PT" sz="2000" b="1" dirty="0"/>
              <a:t>Poderes processuais:</a:t>
            </a:r>
          </a:p>
          <a:p>
            <a:pPr marL="800100" lvl="1" indent="-342900">
              <a:buFont typeface="Wingdings" pitchFamily="2" charset="2"/>
              <a:buChar char="ü"/>
            </a:pPr>
            <a:r>
              <a:rPr lang="pt-PT" sz="2000" dirty="0"/>
              <a:t>Ação penal, sentença e sanções</a:t>
            </a:r>
          </a:p>
          <a:p>
            <a:pPr marL="800100" lvl="1" indent="-342900">
              <a:buFont typeface="Wingdings" pitchFamily="2" charset="2"/>
              <a:buChar char="ü"/>
            </a:pPr>
            <a:r>
              <a:rPr lang="pt-PT" sz="2000" dirty="0"/>
              <a:t>Confisco e apreensão</a:t>
            </a:r>
          </a:p>
          <a:p>
            <a:pPr marL="800100" lvl="1" indent="-342900">
              <a:buFont typeface="Wingdings" pitchFamily="2" charset="2"/>
              <a:buChar char="ü"/>
            </a:pPr>
            <a:r>
              <a:rPr lang="pt-PT" sz="2000" dirty="0"/>
              <a:t>Mandatar a cooperação com o setor privado, as autoridades responsáveis aplicação da lei</a:t>
            </a:r>
          </a:p>
          <a:p>
            <a:pPr lvl="1"/>
            <a:endParaRPr lang="en-GB"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4154984"/>
          </a:xfrm>
          <a:prstGeom prst="rect">
            <a:avLst/>
          </a:prstGeom>
        </p:spPr>
        <p:txBody>
          <a:bodyPr wrap="square">
            <a:spAutoFit/>
          </a:bodyPr>
          <a:lstStyle/>
          <a:p>
            <a:pPr marL="342900" indent="-342900">
              <a:buFont typeface="Wingdings" pitchFamily="2" charset="2"/>
              <a:buChar char="ü"/>
            </a:pPr>
            <a:r>
              <a:rPr lang="pt-PT" sz="2200" b="1" dirty="0"/>
              <a:t>Cooperação internacional:</a:t>
            </a:r>
          </a:p>
          <a:p>
            <a:pPr marL="1257300" lvl="2" indent="-342900">
              <a:buFont typeface="Wingdings" pitchFamily="2" charset="2"/>
              <a:buChar char="ü"/>
            </a:pPr>
            <a:r>
              <a:rPr lang="pt-PT" sz="2200" dirty="0"/>
              <a:t>Extradição</a:t>
            </a:r>
          </a:p>
          <a:p>
            <a:pPr marL="1257300" lvl="2" indent="-342900">
              <a:buFont typeface="Wingdings" pitchFamily="2" charset="2"/>
              <a:buChar char="ü"/>
            </a:pPr>
            <a:r>
              <a:rPr lang="pt-PT" sz="2200" dirty="0"/>
              <a:t>Transferência de pessoas condenadas </a:t>
            </a:r>
          </a:p>
          <a:p>
            <a:pPr marL="1257300" lvl="2" indent="-342900">
              <a:buFont typeface="Wingdings" pitchFamily="2" charset="2"/>
              <a:buChar char="ü"/>
            </a:pPr>
            <a:r>
              <a:rPr lang="pt-PT" sz="2200" dirty="0"/>
              <a:t>Assistência jurídica mútua </a:t>
            </a:r>
          </a:p>
          <a:p>
            <a:pPr marL="1257300" lvl="2" indent="-342900">
              <a:buFont typeface="Wingdings" pitchFamily="2" charset="2"/>
              <a:buChar char="ü"/>
            </a:pPr>
            <a:r>
              <a:rPr lang="pt-PT" sz="2200" dirty="0"/>
              <a:t>Transferência de processos</a:t>
            </a:r>
          </a:p>
          <a:p>
            <a:pPr marL="1257300" lvl="2" indent="-342900">
              <a:buFont typeface="Wingdings" pitchFamily="2" charset="2"/>
              <a:buChar char="ü"/>
            </a:pPr>
            <a:r>
              <a:rPr lang="pt-PT" sz="2200" dirty="0"/>
              <a:t>Cooperação das autoridades responsáveis aplicação da lei</a:t>
            </a:r>
          </a:p>
          <a:p>
            <a:pPr marL="1257300" lvl="2" indent="-342900">
              <a:buFont typeface="Wingdings" pitchFamily="2" charset="2"/>
              <a:buChar char="ü"/>
            </a:pPr>
            <a:r>
              <a:rPr lang="pt-PT" sz="2200" dirty="0"/>
              <a:t>Investigações conjuntas</a:t>
            </a:r>
          </a:p>
          <a:p>
            <a:pPr marL="1257300" lvl="2" indent="-342900">
              <a:buFont typeface="Wingdings" pitchFamily="2" charset="2"/>
              <a:buChar char="ü"/>
            </a:pPr>
            <a:r>
              <a:rPr lang="pt-PT" sz="2200" dirty="0"/>
              <a:t>Técnicas especiais de investigação</a:t>
            </a:r>
          </a:p>
        </p:txBody>
      </p:sp>
    </p:spTree>
    <p:extLst>
      <p:ext uri="{BB962C8B-B14F-4D97-AF65-F5344CB8AC3E}">
        <p14:creationId xmlns:p14="http://schemas.microsoft.com/office/powerpoint/2010/main"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Convenção Europeia sobre </a:t>
            </a:r>
          </a:p>
          <a:p>
            <a:pPr algn="r"/>
            <a:r>
              <a:rPr lang="pt-PT" sz="3200" b="1"/>
              <a:t>Assistência Mútua 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170646"/>
          </a:xfrm>
          <a:prstGeom prst="rect">
            <a:avLst/>
          </a:prstGeom>
        </p:spPr>
        <p:txBody>
          <a:bodyPr>
            <a:spAutoFit/>
          </a:bodyPr>
          <a:lstStyle/>
          <a:p>
            <a:pPr marL="342900" indent="-342900">
              <a:buFont typeface="Wingdings" pitchFamily="2" charset="2"/>
              <a:buChar char="Ø"/>
            </a:pPr>
            <a:r>
              <a:rPr lang="pt-PT" sz="2200" dirty="0"/>
              <a:t>Ano de assinatura: 1959</a:t>
            </a:r>
          </a:p>
          <a:p>
            <a:pPr marL="342900" indent="-342900">
              <a:buFont typeface="Wingdings" pitchFamily="2" charset="2"/>
              <a:buChar char="Ø"/>
            </a:pPr>
            <a:endParaRPr lang="en-GB" sz="2200" dirty="0"/>
          </a:p>
          <a:p>
            <a:pPr marL="342900" indent="-342900">
              <a:buFont typeface="Wingdings" pitchFamily="2" charset="2"/>
              <a:buChar char="Ø"/>
            </a:pPr>
            <a:r>
              <a:rPr lang="pt-PT" sz="2200" dirty="0"/>
              <a:t>Entrada em vigor: 1962</a:t>
            </a:r>
          </a:p>
          <a:p>
            <a:pPr marL="342900" indent="-342900">
              <a:buFont typeface="Wingdings" pitchFamily="2" charset="2"/>
              <a:buChar char="Ø"/>
            </a:pPr>
            <a:endParaRPr lang="en-GB" sz="2200" dirty="0"/>
          </a:p>
          <a:p>
            <a:pPr marL="342900" indent="-342900">
              <a:buFont typeface="Wingdings" pitchFamily="2" charset="2"/>
              <a:buChar char="Ø"/>
            </a:pPr>
            <a:r>
              <a:rPr lang="pt-PT" sz="2200" dirty="0"/>
              <a:t>Número de signatários: 50 (Estados-Membros do Conselho da Europa + Chile, Israel e Coreia do Sul)</a:t>
            </a:r>
          </a:p>
          <a:p>
            <a:pPr marL="342900" indent="-342900">
              <a:buFont typeface="Wingdings" pitchFamily="2" charset="2"/>
              <a:buChar char="Ø"/>
            </a:pPr>
            <a:endParaRPr lang="en-GB" sz="2200" dirty="0"/>
          </a:p>
          <a:p>
            <a:pPr marL="342900" indent="-342900" algn="just">
              <a:buFont typeface="Wingdings" pitchFamily="2" charset="2"/>
              <a:buChar char="Ø"/>
            </a:pPr>
            <a:r>
              <a:rPr lang="pt-PT" sz="2200" dirty="0"/>
              <a:t>Objetivo: que as partes prestem uma assistência mútua tão ampla quanto possível no âmbito de processos penais</a:t>
            </a:r>
          </a:p>
          <a:p>
            <a:pPr algn="just"/>
            <a:endParaRPr lang="en-GB" sz="2200" dirty="0"/>
          </a:p>
          <a:p>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pt-PT" sz="2200"/>
              <a:t>Permite a assistência mútua em processos relacionados com infrações da competência da Parte requerente</a:t>
            </a:r>
          </a:p>
        </p:txBody>
      </p:sp>
    </p:spTree>
    <p:extLst>
      <p:ext uri="{BB962C8B-B14F-4D97-AF65-F5344CB8AC3E}">
        <p14:creationId xmlns:p14="http://schemas.microsoft.com/office/powerpoint/2010/main"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t>Convenção Europeia sobre </a:t>
            </a:r>
          </a:p>
          <a:p>
            <a:pPr algn="r"/>
            <a:r>
              <a:rPr lang="pt-PT" sz="3200" b="1"/>
              <a:t>Assistência Mútua em Matéria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4832092"/>
          </a:xfrm>
          <a:prstGeom prst="rect">
            <a:avLst/>
          </a:prstGeom>
        </p:spPr>
        <p:txBody>
          <a:bodyPr wrap="square">
            <a:spAutoFit/>
          </a:bodyPr>
          <a:lstStyle/>
          <a:p>
            <a:pPr marL="342900" indent="-342900">
              <a:buFont typeface="Wingdings" pitchFamily="2" charset="2"/>
              <a:buChar char="Ø"/>
            </a:pPr>
            <a:r>
              <a:rPr lang="pt-PT" sz="2200" dirty="0"/>
              <a:t>Assistência mútua</a:t>
            </a:r>
          </a:p>
          <a:p>
            <a:pPr marL="800100" lvl="1" indent="-342900">
              <a:buFont typeface="Wingdings" pitchFamily="2" charset="2"/>
              <a:buChar char="Ø"/>
            </a:pPr>
            <a:r>
              <a:rPr lang="pt-PT" sz="2200" dirty="0"/>
              <a:t>Disposições gerais</a:t>
            </a:r>
          </a:p>
          <a:p>
            <a:pPr marL="800100" lvl="1" indent="-342900">
              <a:buFont typeface="Wingdings" pitchFamily="2" charset="2"/>
              <a:buChar char="Ø"/>
            </a:pPr>
            <a:r>
              <a:rPr lang="pt-PT" sz="2200" dirty="0"/>
              <a:t>Motivos de recusa</a:t>
            </a:r>
          </a:p>
          <a:p>
            <a:pPr marL="800100" lvl="1" indent="-342900">
              <a:buFont typeface="Wingdings" pitchFamily="2" charset="2"/>
              <a:buChar char="Ø"/>
            </a:pPr>
            <a:r>
              <a:rPr lang="pt-PT" sz="2200" dirty="0"/>
              <a:t>Execução de cartas rogatórias</a:t>
            </a:r>
          </a:p>
          <a:p>
            <a:pPr marL="800100" lvl="1" indent="-342900">
              <a:buFont typeface="Wingdings" pitchFamily="2" charset="2"/>
              <a:buChar char="Ø"/>
            </a:pPr>
            <a:r>
              <a:rPr lang="pt-PT" sz="2200" dirty="0"/>
              <a:t>Citação e notificação de sentenças</a:t>
            </a:r>
          </a:p>
          <a:p>
            <a:pPr marL="800100" lvl="1" indent="-342900">
              <a:buFont typeface="Wingdings" pitchFamily="2" charset="2"/>
              <a:buChar char="Ø"/>
            </a:pPr>
            <a:r>
              <a:rPr lang="pt-PT" sz="2200" dirty="0"/>
              <a:t>Citação de testemunhas, peritos e pessoas objeto de ação judicial</a:t>
            </a:r>
          </a:p>
          <a:p>
            <a:pPr marL="800100" lvl="1" indent="-342900">
              <a:buFont typeface="Wingdings" pitchFamily="2" charset="2"/>
              <a:buChar char="Ø"/>
            </a:pPr>
            <a:r>
              <a:rPr lang="pt-PT" sz="2200" dirty="0"/>
              <a:t>Comunicação de certidões e informação relativos a registos judiciais </a:t>
            </a:r>
          </a:p>
          <a:p>
            <a:pPr marL="800100" lvl="1" indent="-342900">
              <a:buFont typeface="Wingdings" pitchFamily="2" charset="2"/>
              <a:buChar char="Ø"/>
            </a:pPr>
            <a:endParaRPr lang="en-GB" sz="2200" dirty="0"/>
          </a:p>
          <a:p>
            <a:pPr lvl="1"/>
            <a:endParaRPr lang="en-GB"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3139321"/>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pt-PT" sz="2200"/>
              <a:t>Teor dos pedidos</a:t>
            </a:r>
          </a:p>
          <a:p>
            <a:pPr marL="800100" lvl="1" indent="-342900">
              <a:buFont typeface="Wingdings" pitchFamily="2" charset="2"/>
              <a:buChar char="Ø"/>
            </a:pPr>
            <a:r>
              <a:rPr lang="pt-PT" sz="2200"/>
              <a:t>Procedimento </a:t>
            </a:r>
          </a:p>
          <a:p>
            <a:pPr marL="800100" lvl="1" indent="-342900">
              <a:buFont typeface="Wingdings" pitchFamily="2" charset="2"/>
              <a:buChar char="Ø"/>
            </a:pPr>
            <a:r>
              <a:rPr lang="pt-PT" sz="2200"/>
              <a:t>Prestação de informações no âmbito do processo</a:t>
            </a:r>
          </a:p>
          <a:p>
            <a:pPr marL="800100" lvl="1" indent="-342900">
              <a:buFont typeface="Wingdings" pitchFamily="2" charset="2"/>
              <a:buChar char="Ø"/>
            </a:pPr>
            <a:r>
              <a:rPr lang="pt-PT" sz="2200"/>
              <a:t>Intercâmbio de informação proveniente de registos judiciais </a:t>
            </a:r>
          </a:p>
          <a:p>
            <a:pPr marL="800100" lvl="1" indent="-342900">
              <a:buFont typeface="Wingdings" pitchFamily="2" charset="2"/>
              <a:buChar char="Ø"/>
            </a:pPr>
            <a:endParaRPr lang="en-GB" sz="2200" dirty="0"/>
          </a:p>
          <a:p>
            <a:pPr lvl="1"/>
            <a:endParaRPr lang="en-GB" sz="2200" dirty="0"/>
          </a:p>
        </p:txBody>
      </p:sp>
    </p:spTree>
    <p:extLst>
      <p:ext uri="{BB962C8B-B14F-4D97-AF65-F5344CB8AC3E}">
        <p14:creationId xmlns:p14="http://schemas.microsoft.com/office/powerpoint/2010/main"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Perspetiva geral sobre os mecanismos regionais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pt-PT" sz="2200"/>
              <a:t>Convenção sobre Assistência Mútua em Matéria Penal entre os Estados-Membros da União Europeia</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pt-PT" sz="2200"/>
              <a:t>Convenção Interamericana sobre Assistência Mútua em Matéria Penal</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pt-PT" sz="2200"/>
              <a:t>Regime Commonwealth relativo à Assistência Mútua (Regime Harare)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Perspetiva geral sobre os mecanismos regionais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pt-PT" sz="2200"/>
              <a:t>Tratado da ASEAN relativo à Assistência Jurídica Mútua em Matéria Penal</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pt-PT" sz="2200"/>
              <a:t>Convenção sobre Assistência Mútua em Matéria Penal da SAARC</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pt-PT" sz="2200"/>
              <a:t>Convenção relativa à Assistência Jurídica e às Relações Jurídicas em Matéria Civil, de Família e Penal da CEI de 2002</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Perspetiva geral sobre os mecanismos regionais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pt-PT" sz="2200"/>
              <a:t>Convenção da Liga Árabe sobre o Combate às Infrações em matéria de Tecnologia de Informação</a:t>
            </a:r>
          </a:p>
          <a:p>
            <a:pPr marL="342900" indent="-342900" algn="just">
              <a:buFont typeface="Wingdings" pitchFamily="2" charset="2"/>
              <a:buChar char="Ø"/>
            </a:pP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pt-PT" sz="2200"/>
              <a:t>Convenção sobre Cibersegurança e Proteção de Dados da União Africana (Convenção de Malabo) </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6305768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Questionário</a:t>
            </a:r>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7018451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Questionário</a:t>
            </a:r>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pt-PT" sz="2200" i="1"/>
              <a:t>Saber os conceitos relativos ao cibercrime e às provas sob a forma eletrónica e as disposições pertinentes da Convenção de Budapeste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Compreender os diferentes canais e mecanismos de cooperação internacional formal</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Discutir uma perspetiva geral da Convenção de Budapeste enquanto principal instrumento de cooperação no domínio do cibercrime e das provas sob a forma eletrónica</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pt-PT" sz="2200" i="1"/>
              <a:t>Identificar as semelhanças entre os diferentes canais e mecanismos de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Discutir uma perspetiva geral do Segundo Protocolo Adicional enquanto mecanismo conducente à cooperação internacional</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4</a:t>
            </a:r>
          </a:p>
          <a:p>
            <a:pPr algn="ctr" eaLnBrk="1" hangingPunct="1">
              <a:lnSpc>
                <a:spcPct val="80000"/>
              </a:lnSpc>
            </a:pPr>
            <a:endParaRPr lang="en-GB" sz="3200" b="1" dirty="0">
              <a:ea typeface="ＭＳ Ｐゴシック" charset="0"/>
            </a:endParaRPr>
          </a:p>
          <a:p>
            <a:pPr algn="ctr" eaLnBrk="1" hangingPunct="1">
              <a:lnSpc>
                <a:spcPct val="80000"/>
              </a:lnSpc>
            </a:pPr>
            <a:r>
              <a:rPr lang="pt-PT" sz="3200" b="1">
                <a:ea typeface="ＭＳ Ｐゴシック" charset="0"/>
              </a:rPr>
              <a:t>Síntese</a:t>
            </a:r>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Síntese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pt-PT" sz="2200" i="1"/>
              <a:t>Saber os conceitos relativos ao cibercrime e às provas sob a forma eletrónica e as disposições pertinentes da Convenção de Budapeste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Compreender os diferentes canais e mecanismos de cooperação internacional formal</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Discutir uma perspetiva geral da Convenção de Budapeste enquanto principal instrumento de cooperação no domínio do cibercrime e das provas sob a forma eletrónica</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pt-PT" sz="2200" i="1"/>
              <a:t>Identificar as semelhanças entre os diferentes canais e mecanismos de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a:t>Discutir uma perspetiva geral do Segundo Protocolo Adicional enquanto mecanismo conducente à cooperação internacional</a:t>
            </a:r>
          </a:p>
        </p:txBody>
      </p:sp>
    </p:spTree>
    <p:extLst>
      <p:ext uri="{BB962C8B-B14F-4D97-AF65-F5344CB8AC3E}">
        <p14:creationId xmlns:p14="http://schemas.microsoft.com/office/powerpoint/2010/main"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2800" dirty="0"/>
              <a:t>Atualização sobre a Convenção de Budapeste e os instrumentos de 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1</a:t>
            </a:r>
          </a:p>
          <a:p>
            <a:pPr algn="ctr" eaLnBrk="1" hangingPunct="1">
              <a:lnSpc>
                <a:spcPct val="80000"/>
              </a:lnSpc>
            </a:pPr>
            <a:br>
              <a:rPr lang="pt-PT" sz="3200" b="1">
                <a:ea typeface="ＭＳ Ｐゴシック" charset="0"/>
                <a:cs typeface="ＭＳ Ｐゴシック" charset="0"/>
              </a:rPr>
            </a:br>
            <a:r>
              <a:rPr lang="pt-PT" sz="3200" b="1">
                <a:ea typeface="ＭＳ Ｐゴシック" charset="0"/>
                <a:cs typeface="ＭＳ Ｐゴシック" charset="0"/>
              </a:rPr>
              <a:t>Atualização sobre o cibercrime e as provas sob a forma eletrónica </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latin typeface="Arial" panose="020B0604020202020204" pitchFamily="34" charset="0"/>
                <a:ea typeface="ＭＳ Ｐゴシック" pitchFamily="34" charset="-128"/>
                <a:cs typeface="Arial" panose="020B0604020202020204" pitchFamily="34" charset="0"/>
              </a:rPr>
              <a:t>Definição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pt-PT" sz="2200" b="1">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pt-PT" sz="3600" i="1">
                <a:ea typeface="Verdana" panose="020B0604030504040204" pitchFamily="34" charset="0"/>
                <a:cs typeface="Arial" panose="020B0604020202020204" pitchFamily="34" charset="0"/>
              </a:rPr>
              <a:t>Como é que </a:t>
            </a:r>
            <a:r>
              <a:rPr lang="pt-PT" sz="3600" b="1" i="1">
                <a:ea typeface="Verdana" panose="020B0604030504040204" pitchFamily="34" charset="0"/>
                <a:cs typeface="Arial" panose="020B0604020202020204" pitchFamily="34" charset="0"/>
              </a:rPr>
              <a:t>definiria</a:t>
            </a:r>
            <a:r>
              <a:rPr lang="pt-PT" sz="3600" i="1">
                <a:ea typeface="Verdana" panose="020B0604030504040204" pitchFamily="34" charset="0"/>
                <a:cs typeface="Arial" panose="020B0604020202020204" pitchFamily="34" charset="0"/>
              </a:rPr>
              <a:t> cibercrime?</a:t>
            </a:r>
          </a:p>
        </p:txBody>
      </p:sp>
    </p:spTree>
    <p:extLst>
      <p:ext uri="{BB962C8B-B14F-4D97-AF65-F5344CB8AC3E}">
        <p14:creationId xmlns:p14="http://schemas.microsoft.com/office/powerpoint/2010/main"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Definição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139321"/>
          </a:xfrm>
          <a:prstGeom prst="rect">
            <a:avLst/>
          </a:prstGeom>
        </p:spPr>
        <p:txBody>
          <a:bodyPr wrap="square">
            <a:spAutoFit/>
          </a:bodyPr>
          <a:lstStyle/>
          <a:p>
            <a:pPr marL="342900" indent="-342900" algn="just">
              <a:buFont typeface="Wingdings" panose="05000000000000000000" pitchFamily="2" charset="2"/>
              <a:buChar char="Ø"/>
            </a:pPr>
            <a:r>
              <a:rPr lang="pt-PT" sz="2200">
                <a:ea typeface="Verdana" panose="020B0604030504040204" pitchFamily="34" charset="0"/>
                <a:cs typeface="Arial" panose="020B0604020202020204" pitchFamily="34" charset="0"/>
              </a:rPr>
              <a:t>O que NÃO é um cibercrime:</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200">
                <a:ea typeface="Verdana" panose="020B0604030504040204" pitchFamily="34" charset="0"/>
                <a:cs typeface="Arial" panose="020B0604020202020204" pitchFamily="34" charset="0"/>
              </a:rPr>
              <a:t>Todos os crimes cometidos através de um sistema informático</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200">
                <a:ea typeface="Verdana" panose="020B0604030504040204" pitchFamily="34" charset="0"/>
                <a:cs typeface="Arial" panose="020B0604020202020204" pitchFamily="34" charset="0"/>
              </a:rPr>
              <a:t>Todos os crimes que envolvam provas sob a forma eletrónica</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pt-PT" sz="2200">
                <a:ea typeface="Verdana" panose="020B0604030504040204" pitchFamily="34" charset="0"/>
                <a:cs typeface="Arial" panose="020B0604020202020204" pitchFamily="34" charset="0"/>
              </a:rPr>
              <a:t>Porquê?</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pt-PT" sz="2200">
                <a:ea typeface="Verdana" panose="020B0604030504040204" pitchFamily="34" charset="0"/>
                <a:cs typeface="Arial" panose="020B0604020202020204" pitchFamily="34" charset="0"/>
              </a:rPr>
              <a:t>Os computadores e os dados são parte integrante da vida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pt-PT" sz="2200">
                <a:ea typeface="Verdana" panose="020B0604030504040204" pitchFamily="34" charset="0"/>
                <a:cs typeface="Arial" panose="020B0604020202020204" pitchFamily="34" charset="0"/>
              </a:rPr>
              <a:t>Se todos os crimes que envolvem computadores e dados fossem cibercrimes, toda a conduta criminosa seria um cibercrime</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pt-PT" sz="2200">
                <a:ea typeface="Verdana" panose="020B0604030504040204" pitchFamily="34" charset="0"/>
                <a:cs typeface="Arial" panose="020B0604020202020204" pitchFamily="34" charset="0"/>
              </a:rPr>
              <a:t>Isto significaria que todo o código penal deveria ser reproduzido numa lei relativa ao cibercrime</a:t>
            </a:r>
          </a:p>
        </p:txBody>
      </p:sp>
    </p:spTree>
    <p:extLst>
      <p:ext uri="{BB962C8B-B14F-4D97-AF65-F5344CB8AC3E}">
        <p14:creationId xmlns:p14="http://schemas.microsoft.com/office/powerpoint/2010/main"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ea typeface="ＭＳ Ｐゴシック" pitchFamily="34" charset="-128"/>
              </a:rPr>
              <a:t>Definição de cibercrime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986527"/>
            <a:ext cx="4411872" cy="5970865"/>
          </a:xfrm>
          <a:prstGeom prst="rect">
            <a:avLst/>
          </a:prstGeom>
        </p:spPr>
        <p:txBody>
          <a:bodyPr wrap="square">
            <a:spAutoFit/>
          </a:bodyPr>
          <a:lstStyle/>
          <a:p>
            <a:pPr marL="342900" indent="-342900" algn="just">
              <a:buFont typeface="Wingdings" panose="05000000000000000000" pitchFamily="2" charset="2"/>
              <a:buChar char="Ø"/>
            </a:pPr>
            <a:r>
              <a:rPr lang="pt-PT" sz="2000" dirty="0">
                <a:ea typeface="Verdana" panose="020B0604030504040204" pitchFamily="34" charset="0"/>
                <a:cs typeface="Arial" panose="020B0604020202020204" pitchFamily="34" charset="0"/>
              </a:rPr>
              <a:t>O que É um cibercrime:</a:t>
            </a:r>
          </a:p>
          <a:p>
            <a:pPr marL="800100" lvl="1" indent="-342900" algn="just">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000" dirty="0">
                <a:ea typeface="Verdana" panose="020B0604030504040204" pitchFamily="34" charset="0"/>
                <a:cs typeface="Arial" panose="020B0604020202020204" pitchFamily="34" charset="0"/>
              </a:rPr>
              <a:t>Infrações relativas à confidencialidade, integridade e disponibilidade de sistemas informáticos e dados informáticos:</a:t>
            </a:r>
          </a:p>
          <a:p>
            <a:pPr marL="800100" lvl="1" indent="-342900" algn="just">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000" dirty="0">
                <a:ea typeface="Verdana" panose="020B0604030504040204" pitchFamily="34" charset="0"/>
                <a:cs typeface="Arial" panose="020B0604020202020204" pitchFamily="34" charset="0"/>
              </a:rPr>
              <a:t>Infrações informáticas</a:t>
            </a:r>
          </a:p>
          <a:p>
            <a:pPr marL="800100" lvl="1" indent="-342900" algn="just">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000" dirty="0">
                <a:ea typeface="Verdana" panose="020B0604030504040204" pitchFamily="34" charset="0"/>
                <a:cs typeface="Arial" panose="020B0604020202020204" pitchFamily="34" charset="0"/>
              </a:rPr>
              <a:t>Infrações relacionadas com conteúdos (pornografia infantil)</a:t>
            </a:r>
          </a:p>
          <a:p>
            <a:pPr marL="800100" lvl="1" indent="-342900" algn="just">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pt-PT" sz="2000" dirty="0">
                <a:ea typeface="Verdana" panose="020B0604030504040204" pitchFamily="34" charset="0"/>
                <a:cs typeface="Arial" panose="020B0604020202020204" pitchFamily="34" charset="0"/>
              </a:rPr>
              <a:t>Infrações relacionadas com direitos de autor e dos direitos conexos (violação dos direitos de autor) </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572000" y="931627"/>
            <a:ext cx="4309091" cy="4154984"/>
          </a:xfrm>
          <a:prstGeom prst="rect">
            <a:avLst/>
          </a:prstGeom>
        </p:spPr>
        <p:txBody>
          <a:bodyPr wrap="square">
            <a:spAutoFit/>
          </a:bodyPr>
          <a:lstStyle/>
          <a:p>
            <a:pPr marL="342900" indent="-342900" algn="just">
              <a:buFont typeface="Wingdings" panose="05000000000000000000" pitchFamily="2" charset="2"/>
              <a:buChar char="Ø"/>
            </a:pPr>
            <a:r>
              <a:rPr lang="pt-PT" sz="2200" dirty="0">
                <a:ea typeface="Verdana" panose="020B0604030504040204" pitchFamily="34" charset="0"/>
                <a:cs typeface="Arial" panose="020B0604020202020204" pitchFamily="34" charset="0"/>
              </a:rPr>
              <a:t>Porquê a pornografia infantil?</a:t>
            </a:r>
          </a:p>
          <a:p>
            <a:pPr marL="800100" lvl="1" indent="-342900" algn="just">
              <a:buFont typeface="Wingdings" panose="05000000000000000000" pitchFamily="2" charset="2"/>
              <a:buChar char="Ø"/>
            </a:pPr>
            <a:r>
              <a:rPr lang="pt-PT" sz="2200" dirty="0">
                <a:ea typeface="Verdana" panose="020B0604030504040204" pitchFamily="34" charset="0"/>
                <a:cs typeface="Arial" panose="020B0604020202020204" pitchFamily="34" charset="0"/>
              </a:rPr>
              <a:t>Consenso global quanto à natureza hedionda das infrações</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pt-PT" sz="2200" dirty="0">
                <a:ea typeface="Verdana" panose="020B0604030504040204" pitchFamily="34" charset="0"/>
                <a:cs typeface="Arial" panose="020B0604020202020204" pitchFamily="34" charset="0"/>
              </a:rPr>
              <a:t>Porquê uma violação dos direitos de autor?</a:t>
            </a:r>
          </a:p>
          <a:p>
            <a:pPr marL="800100" lvl="1" indent="-342900" algn="just">
              <a:buFont typeface="Wingdings" panose="05000000000000000000" pitchFamily="2" charset="2"/>
              <a:buChar char="Ø"/>
            </a:pPr>
            <a:r>
              <a:rPr lang="pt-PT" sz="2200" dirty="0">
                <a:ea typeface="Verdana" panose="020B0604030504040204" pitchFamily="34" charset="0"/>
                <a:cs typeface="Arial" panose="020B0604020202020204" pitchFamily="34" charset="0"/>
              </a:rPr>
              <a:t>Uma das infrações mais comummente cometidas na Internet</a:t>
            </a:r>
          </a:p>
          <a:p>
            <a:pPr marL="800100" lvl="1" indent="-342900" algn="just">
              <a:buFont typeface="Wingdings" panose="05000000000000000000" pitchFamily="2" charset="2"/>
              <a:buChar char="Ø"/>
            </a:pPr>
            <a:r>
              <a:rPr lang="pt-PT" sz="2200" dirty="0">
                <a:ea typeface="Verdana" panose="020B0604030504040204" pitchFamily="34" charset="0"/>
                <a:cs typeface="Arial" panose="020B0604020202020204" pitchFamily="34" charset="0"/>
              </a:rPr>
              <a:t>A facilidade de infração e a escala da reprodução e disseminação levaram necessariamente à sua criminalização </a:t>
            </a:r>
          </a:p>
        </p:txBody>
      </p:sp>
    </p:spTree>
    <p:extLst>
      <p:ext uri="{BB962C8B-B14F-4D97-AF65-F5344CB8AC3E}">
        <p14:creationId xmlns:p14="http://schemas.microsoft.com/office/powerpoint/2010/main"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a:solidFill>
                  <a:schemeClr val="bg1"/>
                </a:solidFill>
              </a:rPr>
              <a:t>Curso Judiciário Especializado sobre </a:t>
            </a:r>
          </a:p>
          <a:p>
            <a:pPr algn="r"/>
            <a:r>
              <a:rPr lang="pt-PT" sz="3200" b="1">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pt-PT" sz="3200" b="1">
                <a:ea typeface="ＭＳ Ｐゴシック" charset="0"/>
                <a:cs typeface="ＭＳ Ｐゴシック" charset="0"/>
              </a:rPr>
              <a:t>Parte 2</a:t>
            </a:r>
          </a:p>
          <a:p>
            <a:pPr algn="ctr">
              <a:lnSpc>
                <a:spcPct val="80000"/>
              </a:lnSpc>
            </a:pPr>
            <a:br>
              <a:rPr lang="pt-PT" sz="3200" b="1">
                <a:ea typeface="ＭＳ Ｐゴシック" charset="0"/>
                <a:cs typeface="ＭＳ Ｐゴシック" charset="0"/>
              </a:rPr>
            </a:br>
            <a:r>
              <a:rPr lang="pt-PT" sz="3200" b="1"/>
              <a:t>Introdução à Convenção de Budapeste </a:t>
            </a:r>
          </a:p>
          <a:p>
            <a:pPr algn="ctr" eaLnBrk="1" hangingPunct="1">
              <a:lnSpc>
                <a:spcPct val="80000"/>
              </a:lnSpc>
            </a:pPr>
            <a:endParaRPr lang="en-GB" sz="3200" dirty="0"/>
          </a:p>
        </p:txBody>
      </p:sp>
    </p:spTree>
    <p:extLst>
      <p:ext uri="{BB962C8B-B14F-4D97-AF65-F5344CB8AC3E}">
        <p14:creationId xmlns:p14="http://schemas.microsoft.com/office/powerpoint/2010/main"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17666</TotalTime>
  <Words>4547</Words>
  <Application>Microsoft Office PowerPoint</Application>
  <PresentationFormat>On-screen Show (4:3)</PresentationFormat>
  <Paragraphs>594</Paragraphs>
  <Slides>32</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419</cp:revision>
  <dcterms:created xsi:type="dcterms:W3CDTF">2012-01-25T15:22:10Z</dcterms:created>
  <dcterms:modified xsi:type="dcterms:W3CDTF">2021-09-21T16:08:53Z</dcterms:modified>
</cp:coreProperties>
</file>